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7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48" r:id="rId4"/>
  </p:sldMasterIdLst>
  <p:notesMasterIdLst>
    <p:notesMasterId r:id="rId50"/>
  </p:notesMasterIdLst>
  <p:handoutMasterIdLst>
    <p:handoutMasterId r:id="rId51"/>
  </p:handoutMasterIdLst>
  <p:sldIdLst>
    <p:sldId id="656" r:id="rId5"/>
    <p:sldId id="700" r:id="rId6"/>
    <p:sldId id="659" r:id="rId7"/>
    <p:sldId id="724" r:id="rId8"/>
    <p:sldId id="727" r:id="rId9"/>
    <p:sldId id="667" r:id="rId10"/>
    <p:sldId id="702" r:id="rId11"/>
    <p:sldId id="714" r:id="rId12"/>
    <p:sldId id="721" r:id="rId13"/>
    <p:sldId id="718" r:id="rId14"/>
    <p:sldId id="722" r:id="rId15"/>
    <p:sldId id="719" r:id="rId16"/>
    <p:sldId id="715" r:id="rId17"/>
    <p:sldId id="711" r:id="rId18"/>
    <p:sldId id="712" r:id="rId19"/>
    <p:sldId id="706" r:id="rId20"/>
    <p:sldId id="703" r:id="rId21"/>
    <p:sldId id="704" r:id="rId22"/>
    <p:sldId id="717" r:id="rId23"/>
    <p:sldId id="708" r:id="rId24"/>
    <p:sldId id="709" r:id="rId25"/>
    <p:sldId id="278" r:id="rId26"/>
    <p:sldId id="723" r:id="rId27"/>
    <p:sldId id="681" r:id="rId28"/>
    <p:sldId id="694" r:id="rId29"/>
    <p:sldId id="671" r:id="rId30"/>
    <p:sldId id="684" r:id="rId31"/>
    <p:sldId id="672" r:id="rId32"/>
    <p:sldId id="279" r:id="rId33"/>
    <p:sldId id="280" r:id="rId34"/>
    <p:sldId id="674" r:id="rId35"/>
    <p:sldId id="687" r:id="rId36"/>
    <p:sldId id="682" r:id="rId37"/>
    <p:sldId id="364" r:id="rId38"/>
    <p:sldId id="735" r:id="rId39"/>
    <p:sldId id="365" r:id="rId40"/>
    <p:sldId id="369" r:id="rId41"/>
    <p:sldId id="368" r:id="rId42"/>
    <p:sldId id="729" r:id="rId43"/>
    <p:sldId id="731" r:id="rId44"/>
    <p:sldId id="730" r:id="rId45"/>
    <p:sldId id="732" r:id="rId46"/>
    <p:sldId id="713" r:id="rId47"/>
    <p:sldId id="734" r:id="rId48"/>
    <p:sldId id="72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jones" initials="j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00"/>
    <a:srgbClr val="FCEDE6"/>
    <a:srgbClr val="EAEFF7"/>
    <a:srgbClr val="83AACB"/>
    <a:srgbClr val="649ED2"/>
    <a:srgbClr val="97C088"/>
    <a:srgbClr val="B9D4B0"/>
    <a:srgbClr val="B7D3A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45522-F633-DD04-8F6F-CDC9AE2E9F05}" v="780" dt="2020-09-18T22:59:19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84072" autoAdjust="0"/>
  </p:normalViewPr>
  <p:slideViewPr>
    <p:cSldViewPr>
      <p:cViewPr varScale="1">
        <p:scale>
          <a:sx n="92" d="100"/>
          <a:sy n="92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B4787-2798-4D09-9728-23D3417F893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4F033-59C0-42F9-B83B-CC5586EBD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93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61007-C950-4C20-9055-906EF2EB214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C00BA-1A0C-408E-A9A3-911D6697EC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3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LANDFIRE produces</a:t>
            </a:r>
            <a:r>
              <a:rPr lang="en-US" baseline="0" dirty="0"/>
              <a:t> both spatial and non-spatial data such as vegetation, disturbances, fuels, and state-and-transition models.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Representative</a:t>
            </a:r>
            <a:r>
              <a:rPr lang="en-US" baseline="0" dirty="0"/>
              <a:t> data products of vegetation, disturbances, fuels, and database.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311E1-AA01-4F66-9788-8BD5582852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96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C00BA-1A0C-408E-A9A3-911D6697ECF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5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939B3-A2DD-4620-8153-85EB801D0391}" type="slidenum">
              <a:rPr lang="en-US"/>
              <a:pPr/>
              <a:t>34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00088"/>
            <a:ext cx="4679950" cy="350996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42" y="4443492"/>
            <a:ext cx="5614165" cy="4214411"/>
          </a:xfrm>
        </p:spPr>
        <p:txBody>
          <a:bodyPr/>
          <a:lstStyle/>
          <a:p>
            <a:r>
              <a:rPr lang="es-CO" dirty="0" err="1"/>
              <a:t>Because</a:t>
            </a:r>
            <a:r>
              <a:rPr lang="es-CO" dirty="0"/>
              <a:t> </a:t>
            </a:r>
            <a:r>
              <a:rPr lang="es-CO" dirty="0" err="1"/>
              <a:t>responding</a:t>
            </a:r>
            <a:r>
              <a:rPr lang="es-CO" dirty="0"/>
              <a:t> to </a:t>
            </a:r>
            <a:r>
              <a:rPr lang="es-CO" dirty="0" err="1"/>
              <a:t>wildfire</a:t>
            </a:r>
            <a:r>
              <a:rPr lang="es-CO" baseline="0" dirty="0"/>
              <a:t> </a:t>
            </a:r>
            <a:r>
              <a:rPr lang="es-CO" baseline="0" dirty="0" err="1"/>
              <a:t>is</a:t>
            </a:r>
            <a:r>
              <a:rPr lang="es-CO" baseline="0" dirty="0"/>
              <a:t> </a:t>
            </a:r>
            <a:r>
              <a:rPr lang="es-CO" baseline="0" dirty="0" err="1"/>
              <a:t>interagency</a:t>
            </a:r>
            <a:r>
              <a:rPr lang="es-CO" baseline="0" dirty="0"/>
              <a:t> in </a:t>
            </a:r>
            <a:r>
              <a:rPr lang="es-CO" baseline="0" dirty="0" err="1"/>
              <a:t>nature</a:t>
            </a:r>
            <a:r>
              <a:rPr lang="es-CO" baseline="0" dirty="0"/>
              <a:t>, </a:t>
            </a:r>
            <a:r>
              <a:rPr lang="es-CO" baseline="0" dirty="0" err="1"/>
              <a:t>Wildland</a:t>
            </a:r>
            <a:r>
              <a:rPr lang="es-CO" baseline="0" dirty="0"/>
              <a:t> </a:t>
            </a:r>
            <a:r>
              <a:rPr lang="es-CO" baseline="0" dirty="0" err="1"/>
              <a:t>Fire</a:t>
            </a:r>
            <a:r>
              <a:rPr lang="es-CO" baseline="0" dirty="0"/>
              <a:t> has a </a:t>
            </a:r>
            <a:r>
              <a:rPr lang="es-CO" baseline="0" dirty="0" err="1"/>
              <a:t>separate</a:t>
            </a:r>
            <a:r>
              <a:rPr lang="es-CO" baseline="0" dirty="0"/>
              <a:t> </a:t>
            </a:r>
            <a:r>
              <a:rPr lang="es-CO" baseline="0" dirty="0" err="1"/>
              <a:t>annual</a:t>
            </a:r>
            <a:r>
              <a:rPr lang="es-CO" baseline="0" dirty="0"/>
              <a:t> Budget </a:t>
            </a:r>
            <a:r>
              <a:rPr lang="es-CO" baseline="0" dirty="0" err="1"/>
              <a:t>Justification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2825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939B3-A2DD-4620-8153-85EB801D0391}" type="slidenum">
              <a:rPr lang="en-US"/>
              <a:pPr/>
              <a:t>35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00088"/>
            <a:ext cx="4679950" cy="350996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42" y="4443492"/>
            <a:ext cx="5614165" cy="4214411"/>
          </a:xfrm>
        </p:spPr>
        <p:txBody>
          <a:bodyPr/>
          <a:lstStyle/>
          <a:p>
            <a:r>
              <a:rPr lang="es-CO" dirty="0"/>
              <a:t>Budget </a:t>
            </a:r>
            <a:r>
              <a:rPr lang="es-CO" dirty="0" err="1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081290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939B3-A2DD-4620-8153-85EB801D0391}" type="slidenum">
              <a:rPr lang="en-US"/>
              <a:pPr/>
              <a:t>36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00088"/>
            <a:ext cx="4679950" cy="350996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42" y="4443492"/>
            <a:ext cx="5614165" cy="4214411"/>
          </a:xfrm>
        </p:spPr>
        <p:txBody>
          <a:bodyPr/>
          <a:lstStyle/>
          <a:p>
            <a:r>
              <a:rPr lang="es-CO" dirty="0" err="1"/>
              <a:t>First</a:t>
            </a:r>
            <a:r>
              <a:rPr lang="es-CO" dirty="0"/>
              <a:t> </a:t>
            </a:r>
            <a:r>
              <a:rPr lang="es-CO" dirty="0" err="1"/>
              <a:t>thing</a:t>
            </a:r>
            <a:r>
              <a:rPr lang="es-CO" dirty="0"/>
              <a:t> </a:t>
            </a:r>
            <a:r>
              <a:rPr lang="es-CO" dirty="0" err="1"/>
              <a:t>that</a:t>
            </a:r>
            <a:r>
              <a:rPr lang="es-CO" dirty="0"/>
              <a:t> </a:t>
            </a:r>
            <a:r>
              <a:rPr lang="es-CO" dirty="0" err="1"/>
              <a:t>you</a:t>
            </a:r>
            <a:r>
              <a:rPr lang="es-CO" dirty="0"/>
              <a:t> </a:t>
            </a:r>
            <a:r>
              <a:rPr lang="es-CO" dirty="0" err="1"/>
              <a:t>notice</a:t>
            </a:r>
            <a:r>
              <a:rPr lang="es-CO" dirty="0"/>
              <a:t> </a:t>
            </a:r>
            <a:r>
              <a:rPr lang="es-CO" dirty="0" err="1"/>
              <a:t>about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GB </a:t>
            </a:r>
            <a:r>
              <a:rPr lang="es-CO" dirty="0" err="1"/>
              <a:t>language</a:t>
            </a:r>
            <a:r>
              <a:rPr lang="es-CO" dirty="0"/>
              <a:t> – </a:t>
            </a:r>
            <a:r>
              <a:rPr lang="es-CO" dirty="0" err="1"/>
              <a:t>does</a:t>
            </a:r>
            <a:r>
              <a:rPr lang="es-CO" dirty="0"/>
              <a:t> </a:t>
            </a:r>
            <a:r>
              <a:rPr lang="es-CO" dirty="0" err="1"/>
              <a:t>not</a:t>
            </a:r>
            <a:r>
              <a:rPr lang="es-CO" dirty="0"/>
              <a:t> </a:t>
            </a:r>
            <a:r>
              <a:rPr lang="es-CO" dirty="0" err="1"/>
              <a:t>discuss</a:t>
            </a:r>
            <a:r>
              <a:rPr lang="es-CO" dirty="0"/>
              <a:t> </a:t>
            </a:r>
            <a:r>
              <a:rPr lang="es-CO" dirty="0" err="1"/>
              <a:t>funding</a:t>
            </a:r>
            <a:r>
              <a:rPr lang="es-CO" baseline="0" dirty="0"/>
              <a:t> </a:t>
            </a:r>
            <a:r>
              <a:rPr lang="es-CO" baseline="0" dirty="0" err="1"/>
              <a:t>by</a:t>
            </a:r>
            <a:r>
              <a:rPr lang="es-CO" baseline="0" dirty="0"/>
              <a:t> bureau, </a:t>
            </a:r>
            <a:r>
              <a:rPr lang="es-CO" baseline="0" dirty="0" err="1"/>
              <a:t>but</a:t>
            </a:r>
            <a:r>
              <a:rPr lang="es-CO" baseline="0" dirty="0"/>
              <a:t> </a:t>
            </a:r>
            <a:r>
              <a:rPr lang="es-CO" baseline="0" dirty="0" err="1"/>
              <a:t>rather</a:t>
            </a:r>
            <a:r>
              <a:rPr lang="es-CO" baseline="0" dirty="0"/>
              <a:t> </a:t>
            </a:r>
            <a:r>
              <a:rPr lang="es-CO" baseline="0" dirty="0" err="1"/>
              <a:t>by</a:t>
            </a:r>
            <a:r>
              <a:rPr lang="es-CO" baseline="0" dirty="0"/>
              <a:t> subactivity.</a:t>
            </a:r>
          </a:p>
          <a:p>
            <a:r>
              <a:rPr lang="es-CO" baseline="0" dirty="0" err="1"/>
              <a:t>This</a:t>
            </a:r>
            <a:r>
              <a:rPr lang="es-CO" baseline="0" dirty="0"/>
              <a:t> </a:t>
            </a:r>
            <a:r>
              <a:rPr lang="es-CO" baseline="0" dirty="0" err="1"/>
              <a:t>further</a:t>
            </a:r>
            <a:r>
              <a:rPr lang="es-CO" baseline="0" dirty="0"/>
              <a:t> </a:t>
            </a:r>
            <a:r>
              <a:rPr lang="es-CO" baseline="0" dirty="0" err="1"/>
              <a:t>reinforces</a:t>
            </a:r>
            <a:r>
              <a:rPr lang="es-CO" baseline="0" dirty="0"/>
              <a:t> </a:t>
            </a:r>
            <a:r>
              <a:rPr lang="es-CO" baseline="0" dirty="0" err="1"/>
              <a:t>the</a:t>
            </a:r>
            <a:r>
              <a:rPr lang="es-CO" baseline="0" dirty="0"/>
              <a:t> </a:t>
            </a:r>
            <a:r>
              <a:rPr lang="es-CO" baseline="0" dirty="0" err="1"/>
              <a:t>interagency</a:t>
            </a:r>
            <a:r>
              <a:rPr lang="es-CO" baseline="0" dirty="0"/>
              <a:t> </a:t>
            </a:r>
            <a:r>
              <a:rPr lang="es-CO" baseline="0" dirty="0" err="1"/>
              <a:t>nature</a:t>
            </a:r>
            <a:r>
              <a:rPr lang="es-CO" baseline="0" dirty="0"/>
              <a:t> of </a:t>
            </a:r>
            <a:r>
              <a:rPr lang="es-CO" baseline="0" dirty="0" err="1"/>
              <a:t>fighting</a:t>
            </a:r>
            <a:r>
              <a:rPr lang="es-CO" baseline="0" dirty="0"/>
              <a:t> </a:t>
            </a:r>
            <a:r>
              <a:rPr lang="es-CO" baseline="0" dirty="0" err="1"/>
              <a:t>fire</a:t>
            </a:r>
            <a:endParaRPr lang="es-CO" baseline="0" dirty="0"/>
          </a:p>
          <a:p>
            <a:endParaRPr lang="es-CO" baseline="0" dirty="0"/>
          </a:p>
          <a:p>
            <a:r>
              <a:rPr lang="es-CO" baseline="0" dirty="0" err="1"/>
              <a:t>Preparedness</a:t>
            </a:r>
            <a:r>
              <a:rPr lang="es-CO" baseline="0" dirty="0"/>
              <a:t> – </a:t>
            </a:r>
            <a:r>
              <a:rPr lang="es-CO" baseline="0" dirty="0" err="1"/>
              <a:t>Being</a:t>
            </a:r>
            <a:r>
              <a:rPr lang="es-CO" baseline="0" dirty="0"/>
              <a:t> </a:t>
            </a:r>
            <a:r>
              <a:rPr lang="es-CO" baseline="0" dirty="0" err="1"/>
              <a:t>ready</a:t>
            </a:r>
            <a:r>
              <a:rPr lang="es-CO" baseline="0" dirty="0"/>
              <a:t> to </a:t>
            </a:r>
            <a:r>
              <a:rPr lang="es-CO" baseline="0" dirty="0" err="1"/>
              <a:t>provide</a:t>
            </a:r>
            <a:r>
              <a:rPr lang="es-CO" baseline="0" dirty="0"/>
              <a:t> </a:t>
            </a:r>
            <a:r>
              <a:rPr lang="es-CO" baseline="0" dirty="0" err="1"/>
              <a:t>an</a:t>
            </a:r>
            <a:r>
              <a:rPr lang="es-CO" baseline="0" dirty="0"/>
              <a:t> </a:t>
            </a:r>
            <a:r>
              <a:rPr lang="es-CO" baseline="0" dirty="0" err="1"/>
              <a:t>appropriate</a:t>
            </a:r>
            <a:r>
              <a:rPr lang="es-CO" baseline="0" dirty="0"/>
              <a:t> response to </a:t>
            </a:r>
            <a:r>
              <a:rPr lang="es-CO" baseline="0" dirty="0" err="1"/>
              <a:t>wildland</a:t>
            </a:r>
            <a:r>
              <a:rPr lang="es-CO" baseline="0" dirty="0"/>
              <a:t> </a:t>
            </a:r>
            <a:r>
              <a:rPr lang="es-CO" baseline="0" dirty="0" err="1"/>
              <a:t>fires</a:t>
            </a:r>
            <a:endParaRPr lang="es-CO" baseline="0" dirty="0"/>
          </a:p>
          <a:p>
            <a:r>
              <a:rPr lang="es-CO" baseline="0" dirty="0" err="1"/>
              <a:t>Suppression</a:t>
            </a:r>
            <a:r>
              <a:rPr lang="es-CO" baseline="0" dirty="0"/>
              <a:t> </a:t>
            </a:r>
            <a:r>
              <a:rPr lang="es-CO" baseline="0" dirty="0" err="1"/>
              <a:t>Operations</a:t>
            </a:r>
            <a:r>
              <a:rPr lang="es-CO" baseline="0" dirty="0"/>
              <a:t> – response to </a:t>
            </a:r>
            <a:r>
              <a:rPr lang="es-CO" baseline="0" dirty="0" err="1"/>
              <a:t>wildfires</a:t>
            </a:r>
            <a:r>
              <a:rPr lang="es-CO" baseline="0" dirty="0"/>
              <a:t>.  </a:t>
            </a:r>
            <a:r>
              <a:rPr lang="es-CO" baseline="0" dirty="0" err="1"/>
              <a:t>Also</a:t>
            </a:r>
            <a:r>
              <a:rPr lang="es-CO" baseline="0" dirty="0"/>
              <a:t> </a:t>
            </a:r>
            <a:r>
              <a:rPr lang="es-CO" baseline="0" dirty="0" err="1"/>
              <a:t>includes</a:t>
            </a:r>
            <a:r>
              <a:rPr lang="es-CO" baseline="0" dirty="0"/>
              <a:t> pre-</a:t>
            </a:r>
            <a:r>
              <a:rPr lang="es-CO" baseline="0" dirty="0" err="1"/>
              <a:t>suppression</a:t>
            </a:r>
            <a:r>
              <a:rPr lang="es-CO" baseline="0" dirty="0"/>
              <a:t> </a:t>
            </a:r>
            <a:r>
              <a:rPr lang="es-CO" baseline="0" dirty="0" err="1"/>
              <a:t>activities</a:t>
            </a:r>
            <a:r>
              <a:rPr lang="es-CO" baseline="0" dirty="0"/>
              <a:t> (</a:t>
            </a:r>
            <a:r>
              <a:rPr lang="es-CO" baseline="0" dirty="0" err="1"/>
              <a:t>Severity</a:t>
            </a:r>
            <a:r>
              <a:rPr lang="es-CO" baseline="0" dirty="0"/>
              <a:t>) and post-</a:t>
            </a:r>
            <a:r>
              <a:rPr lang="es-CO" baseline="0" dirty="0" err="1"/>
              <a:t>suppression</a:t>
            </a:r>
            <a:r>
              <a:rPr lang="es-CO" baseline="0" dirty="0"/>
              <a:t> </a:t>
            </a:r>
            <a:r>
              <a:rPr lang="es-CO" baseline="0" dirty="0" err="1"/>
              <a:t>activities</a:t>
            </a:r>
            <a:r>
              <a:rPr lang="es-CO" baseline="0" dirty="0"/>
              <a:t> (ES)</a:t>
            </a:r>
          </a:p>
          <a:p>
            <a:r>
              <a:rPr lang="es-CO" baseline="0" dirty="0" err="1"/>
              <a:t>Fuels</a:t>
            </a:r>
            <a:r>
              <a:rPr lang="es-CO" baseline="0" dirty="0"/>
              <a:t> Management – Reduce </a:t>
            </a:r>
            <a:r>
              <a:rPr lang="es-CO" baseline="0" dirty="0" err="1"/>
              <a:t>hazardous</a:t>
            </a:r>
            <a:r>
              <a:rPr lang="es-CO" baseline="0" dirty="0"/>
              <a:t> </a:t>
            </a:r>
            <a:r>
              <a:rPr lang="es-CO" baseline="0" dirty="0" err="1"/>
              <a:t>fuels</a:t>
            </a:r>
            <a:r>
              <a:rPr lang="es-CO" baseline="0" dirty="0"/>
              <a:t> and </a:t>
            </a:r>
            <a:r>
              <a:rPr lang="es-CO" baseline="0" dirty="0" err="1"/>
              <a:t>risks</a:t>
            </a:r>
            <a:r>
              <a:rPr lang="es-CO" baseline="0" dirty="0"/>
              <a:t> to human </a:t>
            </a:r>
            <a:r>
              <a:rPr lang="es-CO" baseline="0" dirty="0" err="1"/>
              <a:t>communities</a:t>
            </a:r>
            <a:r>
              <a:rPr lang="es-CO" baseline="0" dirty="0"/>
              <a:t> </a:t>
            </a:r>
            <a:r>
              <a:rPr lang="es-CO" baseline="0" dirty="0" err="1"/>
              <a:t>by</a:t>
            </a:r>
            <a:r>
              <a:rPr lang="es-CO" baseline="0" dirty="0"/>
              <a:t> </a:t>
            </a:r>
            <a:r>
              <a:rPr lang="es-CO" baseline="0" dirty="0" err="1"/>
              <a:t>creating</a:t>
            </a:r>
            <a:r>
              <a:rPr lang="es-CO" baseline="0" dirty="0"/>
              <a:t> </a:t>
            </a:r>
            <a:r>
              <a:rPr lang="es-CO" baseline="0" dirty="0" err="1"/>
              <a:t>fire-resilient</a:t>
            </a:r>
            <a:r>
              <a:rPr lang="es-CO" baseline="0" dirty="0"/>
              <a:t> </a:t>
            </a:r>
            <a:r>
              <a:rPr lang="es-CO" baseline="0" dirty="0" err="1"/>
              <a:t>landscapes</a:t>
            </a:r>
            <a:r>
              <a:rPr lang="es-CO" baseline="0" dirty="0"/>
              <a:t> and </a:t>
            </a:r>
            <a:r>
              <a:rPr lang="es-CO" baseline="0" dirty="0" err="1"/>
              <a:t>restoring</a:t>
            </a:r>
            <a:r>
              <a:rPr lang="es-CO" baseline="0" dirty="0"/>
              <a:t> </a:t>
            </a:r>
            <a:r>
              <a:rPr lang="es-CO" baseline="0" dirty="0" err="1"/>
              <a:t>fire</a:t>
            </a:r>
            <a:r>
              <a:rPr lang="es-CO" baseline="0" dirty="0"/>
              <a:t>- </a:t>
            </a:r>
            <a:r>
              <a:rPr lang="es-CO" baseline="0" dirty="0" err="1"/>
              <a:t>adapted</a:t>
            </a:r>
            <a:r>
              <a:rPr lang="es-CO" baseline="0" dirty="0"/>
              <a:t> </a:t>
            </a:r>
            <a:r>
              <a:rPr lang="es-CO" baseline="0" dirty="0" err="1"/>
              <a:t>ecosystems</a:t>
            </a:r>
            <a:endParaRPr lang="es-CO" baseline="0" dirty="0"/>
          </a:p>
          <a:p>
            <a:r>
              <a:rPr lang="es-CO" baseline="0" dirty="0"/>
              <a:t>BAR – Long </a:t>
            </a:r>
            <a:r>
              <a:rPr lang="es-CO" baseline="0" dirty="0" err="1"/>
              <a:t>term</a:t>
            </a:r>
            <a:r>
              <a:rPr lang="es-CO" baseline="0" dirty="0"/>
              <a:t> </a:t>
            </a:r>
            <a:r>
              <a:rPr lang="es-CO" baseline="0" dirty="0" err="1"/>
              <a:t>actions</a:t>
            </a:r>
            <a:r>
              <a:rPr lang="es-CO" baseline="0" dirty="0"/>
              <a:t> to </a:t>
            </a:r>
            <a:r>
              <a:rPr lang="es-CO" baseline="0" dirty="0" err="1"/>
              <a:t>repair</a:t>
            </a:r>
            <a:r>
              <a:rPr lang="es-CO" baseline="0" dirty="0"/>
              <a:t> </a:t>
            </a:r>
            <a:r>
              <a:rPr lang="es-CO" baseline="0" dirty="0" err="1"/>
              <a:t>lands</a:t>
            </a:r>
            <a:r>
              <a:rPr lang="es-CO" baseline="0" dirty="0"/>
              <a:t> </a:t>
            </a:r>
            <a:r>
              <a:rPr lang="es-CO" baseline="0" dirty="0" err="1"/>
              <a:t>unlikely</a:t>
            </a:r>
            <a:r>
              <a:rPr lang="es-CO" baseline="0" dirty="0"/>
              <a:t> to </a:t>
            </a:r>
            <a:r>
              <a:rPr lang="es-CO" baseline="0" dirty="0" err="1"/>
              <a:t>recover</a:t>
            </a:r>
            <a:r>
              <a:rPr lang="es-CO" baseline="0" dirty="0"/>
              <a:t> </a:t>
            </a:r>
            <a:r>
              <a:rPr lang="es-CO" baseline="0" dirty="0" err="1"/>
              <a:t>naturally</a:t>
            </a:r>
            <a:r>
              <a:rPr lang="es-CO" baseline="0" dirty="0"/>
              <a:t> </a:t>
            </a:r>
            <a:r>
              <a:rPr lang="es-CO" baseline="0" dirty="0" err="1"/>
              <a:t>from</a:t>
            </a:r>
            <a:r>
              <a:rPr lang="es-CO" baseline="0" dirty="0"/>
              <a:t> </a:t>
            </a:r>
            <a:r>
              <a:rPr lang="es-CO" baseline="0" dirty="0" err="1"/>
              <a:t>severe</a:t>
            </a:r>
            <a:r>
              <a:rPr lang="es-CO" baseline="0" dirty="0"/>
              <a:t> </a:t>
            </a:r>
            <a:r>
              <a:rPr lang="es-CO" baseline="0" dirty="0" err="1"/>
              <a:t>wildfire</a:t>
            </a:r>
            <a:r>
              <a:rPr lang="es-CO" baseline="0" dirty="0"/>
              <a:t> </a:t>
            </a:r>
            <a:r>
              <a:rPr lang="es-CO" baseline="0" dirty="0" err="1"/>
              <a:t>damage</a:t>
            </a:r>
            <a:endParaRPr lang="es-CO" baseline="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186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939B3-A2DD-4620-8153-85EB801D0391}" type="slidenum">
              <a:rPr lang="en-US"/>
              <a:pPr/>
              <a:t>37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00088"/>
            <a:ext cx="4679950" cy="350996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42" y="4443492"/>
            <a:ext cx="5614165" cy="4214411"/>
          </a:xfrm>
        </p:spPr>
        <p:txBody>
          <a:bodyPr/>
          <a:lstStyle/>
          <a:p>
            <a:r>
              <a:rPr lang="es-CO" dirty="0" err="1"/>
              <a:t>Prep</a:t>
            </a:r>
            <a:r>
              <a:rPr lang="es-CO" dirty="0"/>
              <a:t> </a:t>
            </a:r>
            <a:r>
              <a:rPr lang="es-CO" dirty="0" err="1"/>
              <a:t>allocations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context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53375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939B3-A2DD-4620-8153-85EB801D0391}" type="slidenum">
              <a:rPr lang="en-US"/>
              <a:pPr/>
              <a:t>38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00088"/>
            <a:ext cx="4679950" cy="350996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42" y="4443492"/>
            <a:ext cx="5614165" cy="4214411"/>
          </a:xfrm>
        </p:spPr>
        <p:txBody>
          <a:bodyPr/>
          <a:lstStyle/>
          <a:p>
            <a:r>
              <a:rPr lang="es-CO" dirty="0" err="1"/>
              <a:t>Fuels</a:t>
            </a:r>
            <a:r>
              <a:rPr lang="es-CO" dirty="0"/>
              <a:t> </a:t>
            </a:r>
            <a:r>
              <a:rPr lang="es-CO" dirty="0" err="1"/>
              <a:t>allocations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context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2290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ON LEFT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instance, the red areas in the image were identified as likely vegetation change based 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dDNBR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(Differenced Normalized Burn Ratio) and MIICA (Multi-Index Integrated Change Analysis)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blue areas in the image were identified as vegetation change based upon long-time horizon NDVI (Normalized Difference Vegetation Index) and regression modeling techniques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MIICA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dNBR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more likely to falsely identify Landsat 7 SLC (and other) gaps as change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Image analysts work at length and consider all information sources to identify true change and separate it from falsely detected change </a:t>
            </a:r>
          </a:p>
          <a:p>
            <a:endParaRPr lang="en-US" dirty="0"/>
          </a:p>
          <a:p>
            <a:r>
              <a:rPr lang="en-US" dirty="0"/>
              <a:t>IMAGE ON RIGHT: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scenario presented here, MIICA and other change products (i.e.,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dNBR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detect change by differencing derivative data produced from the image composites (i.e., NBR) for successive years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This can result in falsely identified changes in areas where there are data gaps or phenological differences (e.g., leaf-on vs leaf-off)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NDVI products, on the other hand, leverage every imagery over the entire year and modeling techniques ignore the no-data pixels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NDVI and modeling methods have proven beneficial at reducing the number of false change detections that differencing techniques like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dNBR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cannot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C00BA-1A0C-408E-A9A3-911D6697ECF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36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MS PGothic"/>
                <a:cs typeface="Calibri"/>
              </a:rPr>
              <a:t>On behalf of the TNC LANDFIRE Team and the entire LANDFIRE Program, I thank you for the opportunity to present this webinar describing the status and plans for the LANDFIRE Program.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7B123-C8A0-4A25-A57F-32A23FE316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51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2847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“Ugly Composites”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•In certain geographies composites are</a:t>
            </a:r>
          </a:p>
          <a:p>
            <a:r>
              <a:rPr lang="en-US" dirty="0"/>
              <a:t> difficult to produce</a:t>
            </a:r>
          </a:p>
          <a:p>
            <a:r>
              <a:rPr lang="en-US" dirty="0"/>
              <a:t>–Lack of cloud-free pixels</a:t>
            </a:r>
          </a:p>
          <a:p>
            <a:r>
              <a:rPr lang="en-US" dirty="0"/>
              <a:t>–Phenology differences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C00BA-1A0C-408E-A9A3-911D6697ECF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0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" marR="20955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aseline="0" dirty="0"/>
              <a:t>Wildland Fire Potential (WFP)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based 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past fire occurrence and estimates of wildfire likelihood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with 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igher WFP values representing fuels with an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probability of high-intensity fire </a:t>
            </a:r>
            <a:r>
              <a:rPr lang="en-US" baseline="0" dirty="0"/>
              <a:t>across the conterminous U.S. using LANDFIRE data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canopy height, canopy cover, and canopy base height,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vegetation type and shrub canopy cover)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define locations with crown fire potential.</a:t>
            </a:r>
            <a:endParaRPr lang="en-US" dirty="0"/>
          </a:p>
          <a:p>
            <a:endParaRPr lang="en-US" dirty="0"/>
          </a:p>
          <a:p>
            <a:pPr marL="298450" marR="209550" indent="-285750">
              <a:buFont typeface="Arial,Sans-Serif"/>
              <a:buChar char="•"/>
            </a:pPr>
            <a:r>
              <a:rPr lang="en-US" dirty="0"/>
              <a:t>Difficult to contain fires, based on past fire occurrence and estimates of wildfire likelihood</a:t>
            </a:r>
            <a:endParaRPr lang="en-US" dirty="0">
              <a:cs typeface="Calibri"/>
            </a:endParaRPr>
          </a:p>
          <a:p>
            <a:pPr marL="298450" marR="209550" indent="-285750">
              <a:buFont typeface="Arial,Sans-Serif"/>
              <a:buChar char="•"/>
            </a:pPr>
            <a:r>
              <a:rPr lang="en-US" dirty="0"/>
              <a:t>Higher WFP values represent fuels with increased probability of high-intensity fire</a:t>
            </a:r>
            <a:endParaRPr lang="en-US" dirty="0">
              <a:cs typeface="Calibri"/>
            </a:endParaRPr>
          </a:p>
          <a:p>
            <a:pPr marL="298450" marR="209550" indent="-285750">
              <a:buFont typeface="Arial,Sans-Serif"/>
              <a:buChar char="•"/>
            </a:pPr>
            <a:r>
              <a:rPr lang="en-US" dirty="0"/>
              <a:t>LANDFIRE data . . . . . . of canopy height, canopy cover, and canopy base height, . . . . . . . are critical data to do this analysis.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Images: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Map of the conterminous</a:t>
            </a:r>
            <a:r>
              <a:rPr lang="en-US" baseline="0" dirty="0"/>
              <a:t> United States showing</a:t>
            </a:r>
            <a:r>
              <a:rPr lang="en-US" dirty="0"/>
              <a:t> the distribution of</a:t>
            </a:r>
            <a:r>
              <a:rPr lang="en-US" baseline="0" dirty="0"/>
              <a:t> wildland fire potential (from very low to very high). 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C00BA-1A0C-408E-A9A3-911D6697ECF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74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spc="-5" dirty="0">
                <a:latin typeface="Arial"/>
                <a:cs typeface="Arial"/>
              </a:rPr>
              <a:t>LANDFIRE</a:t>
            </a:r>
            <a:r>
              <a:rPr lang="en-US" sz="1200" spc="-5" baseline="0" dirty="0">
                <a:latin typeface="Arial"/>
                <a:cs typeface="Arial"/>
              </a:rPr>
              <a:t> data u</a:t>
            </a:r>
            <a:r>
              <a:rPr lang="en-US" sz="1200" spc="-5" dirty="0">
                <a:latin typeface="Arial"/>
                <a:cs typeface="Arial"/>
              </a:rPr>
              <a:t>sed in</a:t>
            </a:r>
            <a:r>
              <a:rPr lang="en-US" sz="1200" spc="-5" baseline="0" dirty="0">
                <a:latin typeface="Arial"/>
                <a:cs typeface="Arial"/>
              </a:rPr>
              <a:t> the </a:t>
            </a:r>
            <a:r>
              <a:rPr lang="en-US" sz="1200" spc="-5" dirty="0">
                <a:latin typeface="Arial"/>
                <a:cs typeface="Arial"/>
              </a:rPr>
              <a:t>Wildland </a:t>
            </a:r>
            <a:r>
              <a:rPr lang="en-US" sz="1200" dirty="0">
                <a:latin typeface="Arial"/>
                <a:cs typeface="Arial"/>
              </a:rPr>
              <a:t>Fire</a:t>
            </a:r>
            <a:r>
              <a:rPr lang="en-US" sz="1200" spc="-35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Decision Support </a:t>
            </a:r>
            <a:r>
              <a:rPr lang="en-US" sz="1200" spc="-10" dirty="0">
                <a:latin typeface="Arial"/>
                <a:cs typeface="Arial"/>
              </a:rPr>
              <a:t>System (WFDSS) showing</a:t>
            </a:r>
            <a:r>
              <a:rPr lang="en-US" sz="1200" spc="-10" baseline="0" dirty="0">
                <a:latin typeface="Arial"/>
                <a:cs typeface="Arial"/>
              </a:rPr>
              <a:t> how </a:t>
            </a:r>
            <a:r>
              <a:rPr lang="en-US" b="0" dirty="0">
                <a:solidFill>
                  <a:srgbClr val="333333"/>
                </a:solidFill>
                <a:latin typeface="Arial"/>
                <a:cs typeface="Arial"/>
              </a:rPr>
              <a:t>data and the model is used to </a:t>
            </a:r>
            <a:r>
              <a:rPr lang="en-US" sz="1200" spc="-5" dirty="0">
                <a:latin typeface="Arial"/>
                <a:cs typeface="Arial"/>
              </a:rPr>
              <a:t>help managers</a:t>
            </a:r>
            <a:r>
              <a:rPr lang="en-US" sz="1200" spc="30" baseline="0" dirty="0">
                <a:latin typeface="Arial"/>
                <a:cs typeface="Arial"/>
              </a:rPr>
              <a:t> with</a:t>
            </a:r>
            <a:r>
              <a:rPr lang="en-US" sz="1200" spc="-5" dirty="0">
                <a:latin typeface="Arial"/>
                <a:cs typeface="Arial"/>
              </a:rPr>
              <a:t> tactical and strategic</a:t>
            </a:r>
            <a:r>
              <a:rPr lang="en-US" sz="1200" spc="35" dirty="0">
                <a:latin typeface="Arial"/>
                <a:cs typeface="Arial"/>
              </a:rPr>
              <a:t> </a:t>
            </a:r>
            <a:r>
              <a:rPr lang="en-US" sz="1200" spc="-5" dirty="0">
                <a:latin typeface="Arial"/>
                <a:cs typeface="Arial"/>
              </a:rPr>
              <a:t>decisions</a:t>
            </a:r>
            <a:r>
              <a:rPr lang="en-US" sz="1200" spc="-10" dirty="0">
                <a:latin typeface="Arial"/>
                <a:cs typeface="Arial"/>
              </a:rPr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Images: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Wildland Fire</a:t>
            </a:r>
            <a:r>
              <a:rPr lang="en-US" baseline="0" dirty="0"/>
              <a:t> modeling and progression mapping in WFDSS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C00BA-1A0C-408E-A9A3-911D6697ECF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8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 txBox="1">
            <a:spLocks noGrp="1"/>
          </p:cNvSpPr>
          <p:nvPr>
            <p:ph type="body" idx="1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75" y="1162050"/>
            <a:ext cx="4183063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47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7e2365189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g7e2365189d_0_39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based outputs for all fire behavior model outputs.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Inputs show on right.</a:t>
            </a:r>
            <a:endParaRPr/>
          </a:p>
        </p:txBody>
      </p:sp>
      <p:sp>
        <p:nvSpPr>
          <p:cNvPr id="634" name="Google Shape;634;g7e2365189d_0_398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7e2365189d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3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7e2365189d_0_40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models currently.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slide was pixel based fire behavior. (Landscape Fire Behavior –FLAMMAP Basic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is burn probability based on worst case conditions single weather scenario that the user specifies themselves. – Landscape Burn Probabilty – FLAMMAP RANDIG (MTT run thousands of times)</a:t>
            </a:r>
            <a:endParaRPr/>
          </a:p>
        </p:txBody>
      </p:sp>
      <p:sp>
        <p:nvSpPr>
          <p:cNvPr id="643" name="Google Shape;643;g7e2365189d_0_406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64d161dac_1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64d161dac_1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4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4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5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183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0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9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7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9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7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3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3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D763-C3E6-43A0-AE7D-89A760CC3AEE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F8A9A-37BA-4463-B41E-E82F61E05C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hyperlink" Target="http://commons.wikimedia.org/wiki/File:US-DeptOfTheInterior-Seal.sv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hyperlink" Target="http://commons.wikimedia.org/wiki/File:US-DeptOfTheInterior-Seal.sv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hyperlink" Target="http://commons.wikimedia.org/wiki/File:US-DeptOfTheInterior-Seal.sv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hyperlink" Target="http://commons.wikimedia.org/wiki/File:US-DeptOfTheInterior-Seal.sv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hyperlink" Target="http://commons.wikimedia.org/wiki/File:US-DeptOfTheInterior-Seal.svg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0" y="0"/>
            <a:ext cx="9144001" cy="685800"/>
            <a:chOff x="0" y="0"/>
            <a:chExt cx="9144001" cy="514350"/>
          </a:xfrm>
        </p:grpSpPr>
        <p:pic>
          <p:nvPicPr>
            <p:cNvPr id="5" name="Picture 14" descr="landfire_banner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514350"/>
            </a:xfrm>
            <a:prstGeom prst="rect">
              <a:avLst/>
            </a:prstGeom>
            <a:noFill/>
          </p:spPr>
        </p:pic>
        <p:pic>
          <p:nvPicPr>
            <p:cNvPr id="6" name="Picture 15" descr="F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37600" y="0"/>
              <a:ext cx="383117" cy="2286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16" descr="doi_cmyk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58768" y="228600"/>
              <a:ext cx="385233" cy="2571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2399" y="762000"/>
            <a:ext cx="883920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 – Wildland Fire Management Tools – Fall 2020:</a:t>
            </a:r>
          </a:p>
        </p:txBody>
      </p:sp>
      <p:pic>
        <p:nvPicPr>
          <p:cNvPr id="11" name="Picture 37"/>
          <p:cNvPicPr>
            <a:picLocks noChangeAspect="1" noChangeArrowheads="1"/>
          </p:cNvPicPr>
          <p:nvPr/>
        </p:nvPicPr>
        <p:blipFill>
          <a:blip r:embed="rId5" cstate="print"/>
          <a:srcRect l="38197" t="34375" r="32506" b="56250"/>
          <a:stretch>
            <a:fillRect/>
          </a:stretch>
        </p:blipFill>
        <p:spPr bwMode="auto">
          <a:xfrm>
            <a:off x="1676399" y="5029200"/>
            <a:ext cx="5791200" cy="914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81000" y="917006"/>
            <a:ext cx="75397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400" i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AGENDA: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it’s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Budget (use and not used)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 Remap and future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5746424"/>
            <a:ext cx="5257799" cy="10353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9D7F57-33D2-4C5F-A42A-265EF9F9BBB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48814" y="993063"/>
            <a:ext cx="3868736" cy="175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Oakleaf Small Caps Roman" pitchFamily="2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3600" spc="13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n-GB" altLang="en-US" sz="1050" spc="13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LAND</a:t>
            </a:r>
            <a:r>
              <a:rPr lang="en-GB" altLang="en-US" sz="1050" spc="1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FIRE</a:t>
            </a:r>
          </a:p>
          <a:p>
            <a:r>
              <a:rPr lang="en-US" sz="1050" b="1" i="1" dirty="0">
                <a:solidFill>
                  <a:srgbClr val="00B050"/>
                </a:solidFill>
                <a:latin typeface="+mn-lt"/>
              </a:rPr>
              <a:t>Land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scape </a:t>
            </a:r>
            <a:r>
              <a:rPr lang="en-US" sz="1050" b="1" i="1" dirty="0">
                <a:solidFill>
                  <a:srgbClr val="FF0000"/>
                </a:solidFill>
                <a:latin typeface="+mn-lt"/>
              </a:rPr>
              <a:t>Fire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1050" i="1" dirty="0">
                <a:solidFill>
                  <a:srgbClr val="00B050"/>
                </a:solidFill>
                <a:latin typeface="+mn-lt"/>
              </a:rPr>
              <a:t>Resource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 Management Planning Tools Project</a:t>
            </a:r>
          </a:p>
          <a:p>
            <a:pPr algn="ctr"/>
            <a:endParaRPr lang="en-GB" altLang="en-US" sz="10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Comprehensive</a:t>
            </a: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Consistent</a:t>
            </a: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Compatible</a:t>
            </a: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Current</a:t>
            </a:r>
          </a:p>
          <a:p>
            <a:pPr algn="ctr"/>
            <a:endParaRPr lang="en-GB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en-GB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7061A-2630-4B1D-A6C8-4007E1C40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99" y="3497492"/>
            <a:ext cx="4114800" cy="1745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43380C-B956-41EB-BEA3-3D2DE6EA3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181" y="2071168"/>
            <a:ext cx="4796369" cy="32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7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09D7-C7BF-42F1-B590-C1D5DF52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1289"/>
            <a:ext cx="7614356" cy="473074"/>
          </a:xfrm>
        </p:spPr>
        <p:txBody>
          <a:bodyPr>
            <a:normAutofit fontScale="90000"/>
          </a:bodyPr>
          <a:lstStyle/>
          <a:p>
            <a:r>
              <a:rPr lang="en-US" dirty="0"/>
              <a:t>   LFRDB Plot Distribution (National to </a:t>
            </a:r>
            <a:r>
              <a:rPr lang="en-US" dirty="0" err="1"/>
              <a:t>ReMap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98322-1F95-410A-A377-FC2E854F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985"/>
            <a:ext cx="9144000" cy="59440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899031-E1B7-4895-92E6-9CA65E99FB80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948860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09D7-C7BF-42F1-B590-C1D5DF52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7463588" cy="473074"/>
          </a:xfrm>
        </p:spPr>
        <p:txBody>
          <a:bodyPr>
            <a:normAutofit fontScale="90000"/>
          </a:bodyPr>
          <a:lstStyle/>
          <a:p>
            <a:r>
              <a:rPr lang="en-US" dirty="0"/>
              <a:t>LFRDB Plot Numbers </a:t>
            </a:r>
            <a:r>
              <a:rPr lang="en-US" sz="2700" dirty="0"/>
              <a:t>(National to </a:t>
            </a:r>
            <a:r>
              <a:rPr lang="en-US" sz="2700" dirty="0" err="1"/>
              <a:t>ReMap</a:t>
            </a:r>
            <a:r>
              <a:rPr lang="en-US" sz="2700" dirty="0"/>
              <a:t> by </a:t>
            </a:r>
            <a:r>
              <a:rPr lang="en-US" sz="2700" dirty="0" err="1"/>
              <a:t>GeoArea</a:t>
            </a:r>
            <a:r>
              <a:rPr lang="en-US" sz="27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4540F-AF68-4EBE-99E2-42C0637E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" y="609600"/>
            <a:ext cx="9144000" cy="2726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06E90-F411-4E46-8224-4F493136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9338"/>
            <a:ext cx="9144000" cy="26304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2B2DE4-938B-4E8F-90DC-E80BC3FDD7C2}"/>
              </a:ext>
            </a:extLst>
          </p:cNvPr>
          <p:cNvSpPr txBox="1">
            <a:spLocks/>
          </p:cNvSpPr>
          <p:nvPr/>
        </p:nvSpPr>
        <p:spPr>
          <a:xfrm>
            <a:off x="152399" y="3312212"/>
            <a:ext cx="8987589" cy="47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/>
              <a:t>LF – LFRDB Plot Type </a:t>
            </a:r>
            <a:r>
              <a:rPr lang="en-US" sz="2300" dirty="0"/>
              <a:t>(Species Composition, Structure, Occurrence, &amp; Fuels)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407DB-9473-4D2E-824B-8BA395F2E082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42790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09D7-C7BF-42F1-B590-C1D5DF52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28" y="0"/>
            <a:ext cx="6305550" cy="473074"/>
          </a:xfrm>
        </p:spPr>
        <p:txBody>
          <a:bodyPr>
            <a:normAutofit fontScale="90000"/>
          </a:bodyPr>
          <a:lstStyle/>
          <a:p>
            <a:r>
              <a:rPr lang="en-US" dirty="0"/>
              <a:t>LF – Auto Keys (NatureServe – Regions)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6598B-D661-4037-96FE-A50DB828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509"/>
            <a:ext cx="9144000" cy="5792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18CC5-C7FE-46E4-AB1B-7207D971E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08" y="3769024"/>
            <a:ext cx="1825592" cy="25564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B56F8D-8AF5-4232-8486-F63D24B5DB64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06746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27C1-9F41-4958-926D-F4B4AA03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02651"/>
            <a:ext cx="5981700" cy="598488"/>
          </a:xfrm>
        </p:spPr>
        <p:txBody>
          <a:bodyPr/>
          <a:lstStyle/>
          <a:p>
            <a:r>
              <a:rPr lang="en-US" dirty="0"/>
              <a:t>LF – Disturbance Production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C3CD7-7B9A-4334-B654-0C08246C6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62AD1-395D-4564-9B95-CECBBA5F4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3557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62A690-E86A-422E-A58B-FB0DE4C5E300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76069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EEC5-BEDB-40FC-916F-D086B585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5800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1F487A-A4A2-4DED-93B1-46088802FFC7}"/>
              </a:ext>
            </a:extLst>
          </p:cNvPr>
          <p:cNvSpPr/>
          <p:nvPr/>
        </p:nvSpPr>
        <p:spPr>
          <a:xfrm>
            <a:off x="1600200" y="762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72B4D"/>
                </a:solidFill>
                <a:latin typeface="-apple-system"/>
              </a:rPr>
              <a:t>LANDFIRE Disturbance Mapping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DCFC33-EFC1-4B9F-AAEA-414FFE08E59D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14231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6C188-7134-4E7A-8E0A-BEF3EBE1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7464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56AF19-C252-4C1C-B46C-0D95FF1AC3CB}"/>
              </a:ext>
            </a:extLst>
          </p:cNvPr>
          <p:cNvSpPr/>
          <p:nvPr/>
        </p:nvSpPr>
        <p:spPr>
          <a:xfrm>
            <a:off x="1600200" y="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72B4D"/>
                </a:solidFill>
                <a:latin typeface="-apple-system"/>
              </a:rPr>
              <a:t>LANDFIRE Disturbance Mapping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D281D-C071-4DA4-8E49-087E10DE35E3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810741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B41E-49E5-420B-9A97-7D024D2A2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52400"/>
            <a:ext cx="4724400" cy="102076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Mapping Methods</a:t>
            </a:r>
            <a:br>
              <a:rPr lang="en-US" dirty="0"/>
            </a:br>
            <a:r>
              <a:rPr lang="en-US" sz="2700" b="1" dirty="0"/>
              <a:t>Existing Vegetation Cover (EVC) and Existing Vegetation Height (EVH)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34AFC-7384-4D27-913E-6066E6DAB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3662"/>
            <a:ext cx="89154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sz="2600" b="1" dirty="0"/>
              <a:t>Continuous data (10-100m)</a:t>
            </a:r>
          </a:p>
          <a:p>
            <a:r>
              <a:rPr lang="en-US" sz="2600" b="1" dirty="0"/>
              <a:t>Model</a:t>
            </a:r>
          </a:p>
          <a:p>
            <a:pPr lvl="1"/>
            <a:r>
              <a:rPr lang="en-US" sz="1900" dirty="0"/>
              <a:t>Regression Tree using CUBIST algorithm</a:t>
            </a:r>
          </a:p>
          <a:p>
            <a:pPr lvl="1"/>
            <a:r>
              <a:rPr lang="en-US" sz="1900" dirty="0"/>
              <a:t>Boundary: aggregate of EPA Level III Ecoregions (Vegetation Production Units) {</a:t>
            </a:r>
            <a:r>
              <a:rPr lang="en-US" sz="1900" dirty="0" err="1"/>
              <a:t>Omernick</a:t>
            </a:r>
            <a:r>
              <a:rPr lang="en-US" sz="1900" dirty="0"/>
              <a:t>}</a:t>
            </a:r>
          </a:p>
          <a:p>
            <a:pPr lvl="1"/>
            <a:r>
              <a:rPr lang="en-US" sz="1900" dirty="0"/>
              <a:t>Independent variables</a:t>
            </a:r>
          </a:p>
          <a:p>
            <a:pPr lvl="2"/>
            <a:r>
              <a:rPr lang="en-US" sz="1600" dirty="0"/>
              <a:t>Landsat seasonal composites for Spring, Summer, Fall, and Winter</a:t>
            </a:r>
          </a:p>
          <a:p>
            <a:pPr lvl="2"/>
            <a:r>
              <a:rPr lang="en-US" sz="1600" dirty="0"/>
              <a:t>tasseled-cap</a:t>
            </a:r>
          </a:p>
          <a:p>
            <a:pPr lvl="2"/>
            <a:r>
              <a:rPr lang="en-US" sz="1600" dirty="0"/>
              <a:t>temporal NDVI (5-year maximum, minimum, median, and max-median)</a:t>
            </a:r>
          </a:p>
          <a:p>
            <a:r>
              <a:rPr lang="en-US" sz="2600" b="1" dirty="0"/>
              <a:t>Training data</a:t>
            </a:r>
          </a:p>
          <a:p>
            <a:pPr lvl="1"/>
            <a:r>
              <a:rPr lang="da-DK" sz="1900" dirty="0"/>
              <a:t>LANDFIRE Reference Database (LFRDB) plots</a:t>
            </a:r>
          </a:p>
          <a:p>
            <a:pPr lvl="1"/>
            <a:r>
              <a:rPr lang="en-US" sz="1900" dirty="0"/>
              <a:t>LiDAR</a:t>
            </a:r>
          </a:p>
          <a:p>
            <a:pPr lvl="1"/>
            <a:r>
              <a:rPr lang="en-US" sz="1900" dirty="0"/>
              <a:t>NLCD fractional vegetation</a:t>
            </a:r>
          </a:p>
          <a:p>
            <a:r>
              <a:rPr lang="en-US" sz="2600" b="1" dirty="0"/>
              <a:t>Masks</a:t>
            </a:r>
          </a:p>
          <a:p>
            <a:pPr lvl="1"/>
            <a:r>
              <a:rPr lang="en-US" sz="1900" dirty="0"/>
              <a:t>lifeform (tree, shrub, herb)</a:t>
            </a:r>
          </a:p>
          <a:p>
            <a:pPr lvl="1"/>
            <a:r>
              <a:rPr lang="en-US" sz="1900" dirty="0"/>
              <a:t>barren and sparse vegetation</a:t>
            </a:r>
          </a:p>
          <a:p>
            <a:pPr lvl="1"/>
            <a:r>
              <a:rPr lang="en-US" sz="1900" dirty="0"/>
              <a:t>other classes (agriculture, developed land, </a:t>
            </a:r>
          </a:p>
          <a:p>
            <a:pPr marL="342900" lvl="1" indent="0">
              <a:buNone/>
            </a:pPr>
            <a:r>
              <a:rPr lang="en-US" sz="1900" dirty="0"/>
              <a:t>roads, water, ice/snow) </a:t>
            </a:r>
          </a:p>
          <a:p>
            <a:r>
              <a:rPr lang="en-US" sz="2600" b="1" dirty="0"/>
              <a:t>Classification (Legend)</a:t>
            </a:r>
            <a:endParaRPr lang="en-US" sz="2600" dirty="0"/>
          </a:p>
          <a:p>
            <a:pPr lvl="1"/>
            <a:r>
              <a:rPr lang="en-US" sz="1900" dirty="0"/>
              <a:t>Ecological Systems</a:t>
            </a:r>
          </a:p>
          <a:p>
            <a:pPr lvl="1"/>
            <a:r>
              <a:rPr lang="fr-FR" sz="1900" dirty="0"/>
              <a:t>National Vegetation Classification System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BAAE3-43F6-409D-8DDE-8A2FA00CD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101394"/>
            <a:ext cx="5486400" cy="3223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C790D-D8E6-412E-A03B-CEA46B641667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93857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AEEFE-A02E-4D7E-A382-3E6A02FB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92870"/>
            <a:ext cx="1924050" cy="220368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LF –2014 Existing Vegetation Cover (EVC) by map zone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4FCB81-92F3-4467-A2E9-C79CD257A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394742"/>
            <a:ext cx="5560383" cy="4351338"/>
          </a:xfrm>
          <a:prstGeom prst="rect">
            <a:avLst/>
          </a:prstGeom>
          <a:effectLst>
            <a:innerShdw blurRad="63500" dist="50800" dir="18900000">
              <a:schemeClr val="accent6">
                <a:lumMod val="75000"/>
              </a:schemeClr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51443-955C-4A50-A969-96402DE8B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" b="3833"/>
          <a:stretch/>
        </p:blipFill>
        <p:spPr>
          <a:xfrm>
            <a:off x="76200" y="76200"/>
            <a:ext cx="2724150" cy="2747963"/>
          </a:xfrm>
          <a:prstGeom prst="rect">
            <a:avLst/>
          </a:prstGeom>
          <a:effectLst>
            <a:innerShdw blurRad="63500" dist="50800" dir="2700000">
              <a:schemeClr val="accent6">
                <a:lumMod val="75000"/>
              </a:scheme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EDADD-334C-48B9-82D6-9E0FD9E5A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24150"/>
            <a:ext cx="4495800" cy="3293608"/>
          </a:xfrm>
          <a:prstGeom prst="rect">
            <a:avLst/>
          </a:prstGeom>
          <a:effectLst>
            <a:innerShdw blurRad="63500" dist="50800" dir="8100000">
              <a:schemeClr val="accent6">
                <a:lumMod val="75000"/>
              </a:scheme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D9496-9567-433C-BDB1-8CEE402AE504}"/>
              </a:ext>
            </a:extLst>
          </p:cNvPr>
          <p:cNvSpPr txBox="1"/>
          <p:nvPr/>
        </p:nvSpPr>
        <p:spPr>
          <a:xfrm>
            <a:off x="76200" y="245483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CA/NV State Line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01736F-C8F4-488A-AF0E-0CFE64F3E485}"/>
              </a:ext>
            </a:extLst>
          </p:cNvPr>
          <p:cNvCxnSpPr>
            <a:cxnSpLocks/>
          </p:cNvCxnSpPr>
          <p:nvPr/>
        </p:nvCxnSpPr>
        <p:spPr>
          <a:xfrm>
            <a:off x="1752600" y="2743200"/>
            <a:ext cx="1267554" cy="179152"/>
          </a:xfrm>
          <a:prstGeom prst="straightConnector1">
            <a:avLst/>
          </a:prstGeom>
          <a:ln w="85725">
            <a:solidFill>
              <a:srgbClr val="FF0066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E01650D-76C4-49BE-A2EE-7D86D35BB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947" y="3471522"/>
            <a:ext cx="3231853" cy="2707480"/>
          </a:xfrm>
          <a:prstGeom prst="rect">
            <a:avLst/>
          </a:prstGeom>
          <a:effectLst>
            <a:innerShdw blurRad="114300">
              <a:schemeClr val="accent6">
                <a:lumMod val="75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9754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20BC-345C-487D-9D55-9A45607DD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104775"/>
            <a:ext cx="5543550" cy="685800"/>
          </a:xfrm>
        </p:spPr>
        <p:txBody>
          <a:bodyPr>
            <a:noAutofit/>
          </a:bodyPr>
          <a:lstStyle/>
          <a:p>
            <a:r>
              <a:rPr lang="en-US" sz="4400" b="1" dirty="0"/>
              <a:t>LF 2016 Remap - EVC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868EE-B0B5-49D8-926A-C4011B6E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42831"/>
            <a:ext cx="6981825" cy="539917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ED2BCE-A36C-4D5E-ADCA-D8E7D2A14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98" b="3833"/>
          <a:stretch/>
        </p:blipFill>
        <p:spPr>
          <a:xfrm>
            <a:off x="104775" y="76200"/>
            <a:ext cx="2724150" cy="27479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DEBED-4D5B-4018-9B3E-1001063B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4262590"/>
            <a:ext cx="3409950" cy="24981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9914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54B3-00C3-432F-9FD2-D773673C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4865"/>
            <a:ext cx="4552950" cy="660935"/>
          </a:xfrm>
        </p:spPr>
        <p:txBody>
          <a:bodyPr/>
          <a:lstStyle/>
          <a:p>
            <a:r>
              <a:rPr lang="en-US" b="1" dirty="0"/>
              <a:t>LF – Fuel Production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3AF38-6EBA-434E-81D4-144A6FB7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905"/>
            <a:ext cx="9144000" cy="5814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99D153-2970-4990-9C8B-95EDD118AFD4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06760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533400" y="6019800"/>
            <a:ext cx="8305800" cy="11430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w Cen MT" panose="020B0602020104020603" pitchFamily="34" charset="0"/>
              </a:rPr>
              <a:t>Products (Spatial and Non-spatial)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9727" y="2743200"/>
            <a:ext cx="2819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/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Human/Natural </a:t>
            </a:r>
            <a:b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Disturbance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(4+)</a:t>
            </a:r>
          </a:p>
          <a:p>
            <a:pPr marL="12700"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87070" lvl="0"/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r>
              <a:rPr lang="en-US" sz="14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 </a:t>
            </a:r>
            <a:r>
              <a:rPr lang="en-US" sz="1400" spc="-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Type, </a:t>
            </a:r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</a:t>
            </a:r>
            <a:r>
              <a:rPr lang="en-US" sz="14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 </a:t>
            </a:r>
          </a:p>
          <a:p>
            <a:pPr marL="12700" marR="687070"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87070" lvl="0"/>
            <a:r>
              <a:rPr lang="en-US" sz="14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400" spc="-1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en-US" sz="1400" spc="-3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  <a:p>
            <a:pPr marL="12700" marR="687070"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/>
            <a:r>
              <a:rPr lang="en-US" sz="14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Surface/Canopy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r>
              <a:rPr lang="en-US" sz="1400" spc="-2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(8)</a:t>
            </a:r>
          </a:p>
          <a:p>
            <a:pPr marL="12700"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/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Pre-European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b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Regimes/Vegetation </a:t>
            </a:r>
            <a:br>
              <a:rPr lang="en-US" sz="140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Departure</a:t>
            </a:r>
            <a:r>
              <a:rPr lang="en-US" sz="1400" spc="-4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</a:p>
          <a:p>
            <a:pPr marL="12700" lvl="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0"/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r>
              <a:rPr lang="en-US" sz="1400" spc="-9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title="Spatial and non-spatial produc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52640"/>
            <a:ext cx="5357935" cy="36830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3327" y="748376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BRIEF DESCRIPTION:   </a:t>
            </a:r>
            <a:r>
              <a:rPr lang="en-US" dirty="0"/>
              <a:t>LANDFIRE - Landscape Fire and Resource Management Planning Tools, is a multi-partner program producing consistent and comprehensive geospatial data and databases describing vegetation, wildland fuel, and fire regimes for all lands regardless of ownership. LANDFIRE provides a common "all-lands" data set of biological/ecological data for vegetation, land cover, biophysical and wildland fire and fuels data (30 meter pixel geospatial data and databases) across all 50 states and territories.</a:t>
            </a:r>
          </a:p>
        </p:txBody>
      </p:sp>
      <p:grpSp>
        <p:nvGrpSpPr>
          <p:cNvPr id="6" name="Group 22"/>
          <p:cNvGrpSpPr/>
          <p:nvPr/>
        </p:nvGrpSpPr>
        <p:grpSpPr>
          <a:xfrm>
            <a:off x="0" y="0"/>
            <a:ext cx="9144001" cy="685800"/>
            <a:chOff x="0" y="0"/>
            <a:chExt cx="9144001" cy="514350"/>
          </a:xfrm>
        </p:grpSpPr>
        <p:pic>
          <p:nvPicPr>
            <p:cNvPr id="7" name="Picture 14" descr="landfire_banner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144000" cy="514350"/>
            </a:xfrm>
            <a:prstGeom prst="rect">
              <a:avLst/>
            </a:prstGeom>
            <a:noFill/>
          </p:spPr>
        </p:pic>
        <p:pic>
          <p:nvPicPr>
            <p:cNvPr id="8" name="Picture 15" descr="FS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37600" y="0"/>
              <a:ext cx="383117" cy="2286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6" descr="doi_cmyk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58768" y="228600"/>
              <a:ext cx="385233" cy="2571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ED58D43-8989-4DC6-B11E-89AA534D26FB}"/>
              </a:ext>
            </a:extLst>
          </p:cNvPr>
          <p:cNvSpPr/>
          <p:nvPr/>
        </p:nvSpPr>
        <p:spPr>
          <a:xfrm>
            <a:off x="1981200" y="21464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560552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2C300-4923-4EA7-A3FA-5A53E0328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" y="82000"/>
            <a:ext cx="9144000" cy="625474"/>
          </a:xfrm>
        </p:spPr>
        <p:txBody>
          <a:bodyPr>
            <a:normAutofit/>
          </a:bodyPr>
          <a:lstStyle/>
          <a:p>
            <a:r>
              <a:rPr lang="en-US" sz="3600" b="1" dirty="0"/>
              <a:t>Compare Existing Vegetation and Fuel Vegetation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D8745-62C3-44AE-B87C-25150A015C09}"/>
              </a:ext>
            </a:extLst>
          </p:cNvPr>
          <p:cNvSpPr txBox="1"/>
          <p:nvPr/>
        </p:nvSpPr>
        <p:spPr>
          <a:xfrm>
            <a:off x="685800" y="8382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– Existing Vegetation Height (EVH) and Fuel Vegetation Height (FVH)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CC3D7-40CD-4B80-83B9-839073086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223083"/>
            <a:ext cx="8915400" cy="49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2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CE785-01D6-491D-A089-E392B048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716"/>
            <a:ext cx="9151776" cy="50832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8E1283-7708-4E96-9250-38DC77C4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" y="82000"/>
            <a:ext cx="9144000" cy="625474"/>
          </a:xfrm>
        </p:spPr>
        <p:txBody>
          <a:bodyPr>
            <a:normAutofit/>
          </a:bodyPr>
          <a:lstStyle/>
          <a:p>
            <a:r>
              <a:rPr lang="en-US" sz="3600" b="1" dirty="0"/>
              <a:t>Compare Existing Vegetation and Fuel Vegetation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B2139-0F26-4099-9C3C-195084B06598}"/>
              </a:ext>
            </a:extLst>
          </p:cNvPr>
          <p:cNvSpPr txBox="1"/>
          <p:nvPr/>
        </p:nvSpPr>
        <p:spPr>
          <a:xfrm>
            <a:off x="838200" y="1056429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– Existing Vegetation Type (EVT) and Fuel Vegetation Type (FVT) </a:t>
            </a:r>
          </a:p>
        </p:txBody>
      </p:sp>
    </p:spTree>
    <p:extLst>
      <p:ext uri="{BB962C8B-B14F-4D97-AF65-F5344CB8AC3E}">
        <p14:creationId xmlns:p14="http://schemas.microsoft.com/office/powerpoint/2010/main" val="3001393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2986136" cy="572700"/>
          </a:xfrm>
        </p:spPr>
        <p:txBody>
          <a:bodyPr/>
          <a:lstStyle/>
          <a:p>
            <a:r>
              <a:rPr lang="en-US" dirty="0"/>
              <a:t>Ranch Fire – CA.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88" y="3007102"/>
            <a:ext cx="4856813" cy="3393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07102"/>
            <a:ext cx="4287187" cy="3393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27" y="457200"/>
            <a:ext cx="4762473" cy="2549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CF317-3CBA-4E17-894D-0ED2CE495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71" y="-23856"/>
            <a:ext cx="3449517" cy="3030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EF2EA8-5A96-4123-82F2-7E433ED44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8896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2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345C2-6C08-4E10-9790-3735FC1D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" y="609599"/>
            <a:ext cx="9143198" cy="6248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A55B-45A4-4299-BEA3-62C6B91524DC}"/>
              </a:ext>
            </a:extLst>
          </p:cNvPr>
          <p:cNvSpPr txBox="1"/>
          <p:nvPr/>
        </p:nvSpPr>
        <p:spPr>
          <a:xfrm>
            <a:off x="4572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LF – Data Providers &amp; Data Consumers</a:t>
            </a:r>
          </a:p>
        </p:txBody>
      </p:sp>
    </p:spTree>
    <p:extLst>
      <p:ext uri="{BB962C8B-B14F-4D97-AF65-F5344CB8AC3E}">
        <p14:creationId xmlns:p14="http://schemas.microsoft.com/office/powerpoint/2010/main" val="108270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058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316" y="2437262"/>
            <a:ext cx="2390775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35" y="3278982"/>
            <a:ext cx="2981325" cy="695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3343">
            <a:off x="119045" y="1955595"/>
            <a:ext cx="2308962" cy="785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91247">
            <a:off x="7482619" y="1759289"/>
            <a:ext cx="1466850" cy="547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64706"/>
          <a:stretch/>
        </p:blipFill>
        <p:spPr>
          <a:xfrm>
            <a:off x="5384138" y="3248733"/>
            <a:ext cx="2206625" cy="558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6862">
            <a:off x="5847826" y="2634239"/>
            <a:ext cx="2609850" cy="5135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7735" y="4217075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66"/>
                </a:solidFill>
                <a:latin typeface="Arial" panose="020B0604020202020204" pitchFamily="34" charset="0"/>
              </a:rPr>
              <a:t>POWERED BY </a:t>
            </a: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</a:rPr>
              <a:t>LAND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FIRE</a:t>
            </a:r>
            <a:r>
              <a:rPr lang="en-US" sz="1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66"/>
                </a:solidFill>
                <a:latin typeface="Arial" panose="020B0604020202020204" pitchFamily="34" charset="0"/>
              </a:rPr>
              <a:t>. . . . . . . . . .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WFDSS, IFTDSS, FMSF, landscape assessment, analysis, research, planning, monitoring, management, restoration/rehabilitation, performance measures, and provides key data for risk mapping and hazard analysis that are critical for wildland fire management. 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Data to provide information for fire projections with elements such as: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- what the flame lengths may be, 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- what the fire rate of spread may be, 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- how the fire progression might play out on the landscape, 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- fire probability information on where fires will reach locations across a landscape, 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- when a fire would transition from a surface fire to a crown fire (e.g. height to live crown)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2837" y="3053311"/>
            <a:ext cx="1914525" cy="5143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D7C687-3B44-4AF8-AEEE-57CE677422D1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258205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733" y="819972"/>
            <a:ext cx="8070300" cy="763600"/>
          </a:xfrm>
        </p:spPr>
        <p:txBody>
          <a:bodyPr/>
          <a:lstStyle/>
          <a:p>
            <a:r>
              <a:rPr lang="en-US" b="1" i="1" u="sng" dirty="0"/>
              <a:t>Risk Assessments . . .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04" y="1373169"/>
            <a:ext cx="5191125" cy="1847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09078"/>
            <a:ext cx="2247080" cy="189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964869"/>
            <a:ext cx="2323280" cy="1893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316" y="5026025"/>
            <a:ext cx="2492567" cy="1799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561" y="4827226"/>
            <a:ext cx="3242349" cy="199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42" y="0"/>
            <a:ext cx="3509357" cy="335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726" y="2848696"/>
            <a:ext cx="3300414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7564" y="3618636"/>
            <a:ext cx="1956913" cy="904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r="57327"/>
          <a:stretch/>
        </p:blipFill>
        <p:spPr>
          <a:xfrm>
            <a:off x="7442196" y="241111"/>
            <a:ext cx="1517100" cy="250208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5C0272-432E-4D56-9DDE-C363AC93DA31}"/>
              </a:ext>
            </a:extLst>
          </p:cNvPr>
          <p:cNvCxnSpPr>
            <a:cxnSpLocks/>
          </p:cNvCxnSpPr>
          <p:nvPr/>
        </p:nvCxnSpPr>
        <p:spPr>
          <a:xfrm flipH="1" flipV="1">
            <a:off x="3265742" y="3239364"/>
            <a:ext cx="239458" cy="189636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7431A-3AE8-4E69-8773-988965C68AA1}"/>
              </a:ext>
            </a:extLst>
          </p:cNvPr>
          <p:cNvCxnSpPr>
            <a:cxnSpLocks/>
          </p:cNvCxnSpPr>
          <p:nvPr/>
        </p:nvCxnSpPr>
        <p:spPr>
          <a:xfrm flipH="1">
            <a:off x="2475680" y="4157342"/>
            <a:ext cx="576660" cy="0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6B4B06-70F5-4620-BBB2-59ACD3F64502}"/>
              </a:ext>
            </a:extLst>
          </p:cNvPr>
          <p:cNvCxnSpPr>
            <a:cxnSpLocks/>
          </p:cNvCxnSpPr>
          <p:nvPr/>
        </p:nvCxnSpPr>
        <p:spPr>
          <a:xfrm flipV="1">
            <a:off x="4164872" y="3208998"/>
            <a:ext cx="239458" cy="220002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2FDBD3-7F0B-4DB1-B8AD-B3B4784A063E}"/>
              </a:ext>
            </a:extLst>
          </p:cNvPr>
          <p:cNvCxnSpPr>
            <a:cxnSpLocks/>
          </p:cNvCxnSpPr>
          <p:nvPr/>
        </p:nvCxnSpPr>
        <p:spPr>
          <a:xfrm flipH="1">
            <a:off x="2712315" y="4516090"/>
            <a:ext cx="493213" cy="311136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8EC8AB-B869-453A-9922-84F98868B065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3958600" y="4522693"/>
            <a:ext cx="107421" cy="503332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E8B5D3-08E6-4037-B0FA-AE9047EE1BA7}"/>
              </a:ext>
            </a:extLst>
          </p:cNvPr>
          <p:cNvCxnSpPr>
            <a:cxnSpLocks/>
          </p:cNvCxnSpPr>
          <p:nvPr/>
        </p:nvCxnSpPr>
        <p:spPr>
          <a:xfrm flipV="1">
            <a:off x="5041024" y="3718526"/>
            <a:ext cx="378701" cy="323300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59F42C-4402-4473-8EA2-DE608B2F2365}"/>
              </a:ext>
            </a:extLst>
          </p:cNvPr>
          <p:cNvCxnSpPr>
            <a:cxnSpLocks/>
          </p:cNvCxnSpPr>
          <p:nvPr/>
        </p:nvCxnSpPr>
        <p:spPr>
          <a:xfrm>
            <a:off x="4856904" y="4500916"/>
            <a:ext cx="422468" cy="376605"/>
          </a:xfrm>
          <a:prstGeom prst="straightConnector1">
            <a:avLst/>
          </a:prstGeom>
          <a:ln w="444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F46B1D4-7FE8-459A-B8EE-61D4C59FE8DF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4178708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267200" y="198921"/>
            <a:ext cx="4694382" cy="533400"/>
          </a:xfrm>
        </p:spPr>
        <p:txBody>
          <a:bodyPr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latin typeface="Tw Cen MT" panose="020B0602020104020603" pitchFamily="34" charset="0"/>
              </a:rPr>
              <a:t>Data Use Examples – Wildfire Hazard Potential </a:t>
            </a:r>
            <a:endParaRPr lang="en-US" sz="3200" i="1" dirty="0">
              <a:solidFill>
                <a:schemeClr val="tx1"/>
              </a:solidFill>
              <a:latin typeface="Tw Cen MT" panose="020B0602020104020603" pitchFamily="34" charset="0"/>
              <a:cs typeface="Tw Cen 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18182" y="1415633"/>
            <a:ext cx="4343400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700" marR="209550"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Wildfire Hazard Potential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09550">
              <a:lnSpc>
                <a:spcPct val="100000"/>
              </a:lnSpc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Relative potential for wildfire </a:t>
            </a:r>
          </a:p>
          <a:p>
            <a:pPr marL="12700" marR="209550">
              <a:lnSpc>
                <a:spcPct val="100000"/>
              </a:lnSpc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095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Difficult to contain fires (past fire occurrence)</a:t>
            </a:r>
          </a:p>
          <a:p>
            <a:pPr marL="298450" marR="2095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Higher WFP values = increased probability of high-intensity fire</a:t>
            </a:r>
          </a:p>
          <a:p>
            <a:pPr marL="298450" marR="2095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/>
                <a:cs typeface="Arial"/>
              </a:rPr>
              <a:t>LANDFIRE data provides canopy height, canopy cover, and canopy base height (critical data for this analysis).</a:t>
            </a:r>
          </a:p>
          <a:p>
            <a:pPr marL="12700" marR="209550">
              <a:lnSpc>
                <a:spcPct val="10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 descr="&quot;&quot;" title="Distribution of wildland fire potential across the conterminous U.S."/>
          <p:cNvSpPr/>
          <p:nvPr/>
        </p:nvSpPr>
        <p:spPr>
          <a:xfrm>
            <a:off x="448988" y="3200397"/>
            <a:ext cx="4267199" cy="2837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24000"/>
            <a:ext cx="2269577" cy="1048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B56BD0-0540-4B04-ABD7-3981FA34ECA6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576720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276600" y="87544"/>
            <a:ext cx="5791200" cy="742542"/>
          </a:xfrm>
        </p:spPr>
        <p:txBody>
          <a:bodyPr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4000" dirty="0">
                <a:solidFill>
                  <a:schemeClr val="tx1"/>
                </a:solidFill>
                <a:latin typeface="Tw Cen MT" panose="020B0602020104020603" pitchFamily="34" charset="0"/>
              </a:rPr>
              <a:t>Data Use Examples – </a:t>
            </a:r>
            <a:r>
              <a:rPr lang="en-US" sz="4000" dirty="0">
                <a:latin typeface="Tw Cen MT" panose="020B0602020104020603" pitchFamily="34" charset="0"/>
              </a:rPr>
              <a:t>Decision Support</a:t>
            </a:r>
            <a:endParaRPr lang="en-US" sz="4000" i="1" dirty="0">
              <a:solidFill>
                <a:schemeClr val="tx1"/>
              </a:solidFill>
              <a:latin typeface="Tw Cen MT" panose="020B0602020104020603" pitchFamily="34" charset="0"/>
              <a:cs typeface="Tw Cen MT"/>
            </a:endParaRPr>
          </a:p>
        </p:txBody>
      </p:sp>
      <p:pic>
        <p:nvPicPr>
          <p:cNvPr id="7" name="Picture 6" descr="&quot;&quot;" title="Wildland fire modeling and progression mapping in WFD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35" y="2133600"/>
            <a:ext cx="8677465" cy="37460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241798"/>
            <a:ext cx="7350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00">
              <a:lnSpc>
                <a:spcPct val="100000"/>
              </a:lnSpc>
            </a:pP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</a:rPr>
              <a:t>WFDSS –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Wildland </a:t>
            </a:r>
            <a:r>
              <a:rPr lang="en-US" b="1" spc="10" dirty="0"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</a:rPr>
              <a:t>Decision </a:t>
            </a:r>
            <a:r>
              <a:rPr lang="en-US" b="1" spc="15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b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5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pPr marL="12700" marR="508000">
              <a:lnSpc>
                <a:spcPct val="10000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managers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analysts</a:t>
            </a:r>
            <a:r>
              <a:rPr lang="en-US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LANDFIRE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data in strategic</a:t>
            </a:r>
            <a:r>
              <a:rPr lang="en-US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tactical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decisions </a:t>
            </a:r>
            <a:r>
              <a:rPr lang="en-US" spc="-15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fire incidents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officers 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pc="-15" dirty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en-US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4953000"/>
            <a:ext cx="2919967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layer</a:t>
            </a:r>
            <a:r>
              <a:rPr lang="en-US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US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176" y="762000"/>
            <a:ext cx="1997355" cy="922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38D004-60E2-4721-B015-E6DEE48F9EAA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113548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630" y="228600"/>
            <a:ext cx="720417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1"/>
          <p:cNvSpPr/>
          <p:nvPr/>
        </p:nvSpPr>
        <p:spPr>
          <a:xfrm>
            <a:off x="4000500" y="1628775"/>
            <a:ext cx="3228975" cy="1781175"/>
          </a:xfrm>
          <a:prstGeom prst="ellipse">
            <a:avLst/>
          </a:prstGeom>
          <a:noFill/>
          <a:ln w="381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1"/>
          <p:cNvSpPr/>
          <p:nvPr/>
        </p:nvSpPr>
        <p:spPr>
          <a:xfrm>
            <a:off x="5591175" y="4038600"/>
            <a:ext cx="1619250" cy="1304925"/>
          </a:xfrm>
          <a:prstGeom prst="ellipse">
            <a:avLst/>
          </a:prstGeom>
          <a:noFill/>
          <a:ln w="381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1"/>
          <p:cNvSpPr txBox="1"/>
          <p:nvPr/>
        </p:nvSpPr>
        <p:spPr>
          <a:xfrm>
            <a:off x="4617358" y="2122715"/>
            <a:ext cx="1270001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50" b="1" dirty="0">
                <a:latin typeface="Arial"/>
                <a:ea typeface="Arial"/>
                <a:cs typeface="Arial"/>
                <a:sym typeface="Arial"/>
              </a:rPr>
              <a:t>Proposed Mechanical Thinning Fuels Treatment</a:t>
            </a:r>
            <a:endParaRPr sz="105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1"/>
          <p:cNvSpPr txBox="1"/>
          <p:nvPr/>
        </p:nvSpPr>
        <p:spPr>
          <a:xfrm>
            <a:off x="5773359" y="4439860"/>
            <a:ext cx="1270001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Minerva Wildfire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1"/>
          <p:cNvSpPr/>
          <p:nvPr/>
        </p:nvSpPr>
        <p:spPr>
          <a:xfrm>
            <a:off x="6289842" y="3860132"/>
            <a:ext cx="973667" cy="535676"/>
          </a:xfrm>
          <a:custGeom>
            <a:avLst/>
            <a:gdLst/>
            <a:ahLst/>
            <a:cxnLst/>
            <a:rect l="l" t="t" r="r" b="b"/>
            <a:pathLst>
              <a:path w="1540016" h="894984" extrusionOk="0">
                <a:moveTo>
                  <a:pt x="0" y="254995"/>
                </a:moveTo>
                <a:lnTo>
                  <a:pt x="25001" y="444992"/>
                </a:lnTo>
                <a:lnTo>
                  <a:pt x="230003" y="459992"/>
                </a:lnTo>
                <a:lnTo>
                  <a:pt x="245003" y="554990"/>
                </a:lnTo>
                <a:lnTo>
                  <a:pt x="245003" y="554990"/>
                </a:lnTo>
                <a:lnTo>
                  <a:pt x="300003" y="494991"/>
                </a:lnTo>
                <a:lnTo>
                  <a:pt x="300003" y="494991"/>
                </a:lnTo>
                <a:lnTo>
                  <a:pt x="340004" y="554990"/>
                </a:lnTo>
                <a:lnTo>
                  <a:pt x="495005" y="564990"/>
                </a:lnTo>
                <a:lnTo>
                  <a:pt x="525006" y="634989"/>
                </a:lnTo>
                <a:lnTo>
                  <a:pt x="850009" y="609989"/>
                </a:lnTo>
                <a:lnTo>
                  <a:pt x="895010" y="609989"/>
                </a:lnTo>
                <a:lnTo>
                  <a:pt x="895010" y="609989"/>
                </a:lnTo>
                <a:lnTo>
                  <a:pt x="1070011" y="679988"/>
                </a:lnTo>
                <a:lnTo>
                  <a:pt x="1070011" y="679988"/>
                </a:lnTo>
                <a:lnTo>
                  <a:pt x="1110012" y="894984"/>
                </a:lnTo>
                <a:lnTo>
                  <a:pt x="1320014" y="889984"/>
                </a:lnTo>
                <a:lnTo>
                  <a:pt x="1320014" y="834985"/>
                </a:lnTo>
                <a:lnTo>
                  <a:pt x="1525016" y="829985"/>
                </a:lnTo>
                <a:lnTo>
                  <a:pt x="1540016" y="354994"/>
                </a:lnTo>
                <a:lnTo>
                  <a:pt x="1465015" y="334994"/>
                </a:lnTo>
                <a:lnTo>
                  <a:pt x="1430015" y="234996"/>
                </a:lnTo>
                <a:lnTo>
                  <a:pt x="1330014" y="219996"/>
                </a:lnTo>
                <a:lnTo>
                  <a:pt x="1305014" y="289995"/>
                </a:lnTo>
                <a:lnTo>
                  <a:pt x="1210013" y="289995"/>
                </a:lnTo>
                <a:lnTo>
                  <a:pt x="1195013" y="209996"/>
                </a:lnTo>
                <a:lnTo>
                  <a:pt x="1120012" y="199996"/>
                </a:lnTo>
                <a:lnTo>
                  <a:pt x="1085012" y="0"/>
                </a:lnTo>
                <a:lnTo>
                  <a:pt x="430005" y="15000"/>
                </a:lnTo>
                <a:lnTo>
                  <a:pt x="380004" y="15000"/>
                </a:lnTo>
                <a:lnTo>
                  <a:pt x="380004" y="15000"/>
                </a:lnTo>
                <a:lnTo>
                  <a:pt x="375004" y="84999"/>
                </a:lnTo>
                <a:lnTo>
                  <a:pt x="420005" y="109998"/>
                </a:lnTo>
                <a:lnTo>
                  <a:pt x="420005" y="154997"/>
                </a:lnTo>
                <a:lnTo>
                  <a:pt x="420005" y="154997"/>
                </a:lnTo>
                <a:lnTo>
                  <a:pt x="335004" y="169997"/>
                </a:lnTo>
                <a:lnTo>
                  <a:pt x="270003" y="169997"/>
                </a:lnTo>
                <a:lnTo>
                  <a:pt x="270003" y="169997"/>
                </a:lnTo>
                <a:lnTo>
                  <a:pt x="210003" y="189997"/>
                </a:lnTo>
                <a:lnTo>
                  <a:pt x="210003" y="189997"/>
                </a:lnTo>
                <a:lnTo>
                  <a:pt x="175002" y="249996"/>
                </a:lnTo>
                <a:lnTo>
                  <a:pt x="0" y="254995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76200" y="2240144"/>
            <a:ext cx="1734830" cy="145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500" b="1" dirty="0">
                <a:latin typeface="Arial"/>
                <a:ea typeface="Arial"/>
                <a:cs typeface="Arial"/>
                <a:sym typeface="Arial"/>
              </a:rPr>
              <a:t>Flame Length Modeling without accounting for Changes due to Fuels Treatments or Wildfire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101003" y="3821421"/>
            <a:ext cx="131535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50" dirty="0">
                <a:latin typeface="Arial"/>
                <a:ea typeface="Arial"/>
                <a:cs typeface="Arial"/>
                <a:sym typeface="Arial"/>
              </a:rPr>
              <a:t>Landscape Fire Behavior run at 97</a:t>
            </a:r>
            <a:r>
              <a:rPr lang="en-US" sz="1050" baseline="30000" dirty="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050" dirty="0">
                <a:latin typeface="Arial"/>
                <a:ea typeface="Arial"/>
                <a:cs typeface="Arial"/>
                <a:sym typeface="Arial"/>
              </a:rPr>
              <a:t> percentile weather using the closest RAWS station </a:t>
            </a:r>
            <a:r>
              <a:rPr lang="en-US" sz="1050" i="1" dirty="0">
                <a:latin typeface="Arial"/>
                <a:ea typeface="Arial"/>
                <a:cs typeface="Arial"/>
                <a:sym typeface="Arial"/>
              </a:rPr>
              <a:t>(Quincy, CA.)</a:t>
            </a:r>
            <a:endParaRPr sz="105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6567715" y="3923394"/>
            <a:ext cx="580571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Quincy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1"/>
          <p:cNvSpPr/>
          <p:nvPr/>
        </p:nvSpPr>
        <p:spPr>
          <a:xfrm>
            <a:off x="35613" y="4987200"/>
            <a:ext cx="18874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050" b="1" dirty="0">
                <a:latin typeface="Arial"/>
                <a:ea typeface="Arial"/>
                <a:cs typeface="Arial"/>
                <a:sym typeface="Arial"/>
              </a:rPr>
              <a:t>Proposed Treatment</a:t>
            </a:r>
            <a:endParaRPr sz="1350" dirty="0"/>
          </a:p>
          <a:p>
            <a:r>
              <a:rPr lang="en-US" sz="1050" b="1" dirty="0">
                <a:latin typeface="Arial"/>
                <a:ea typeface="Arial"/>
                <a:cs typeface="Arial"/>
                <a:sym typeface="Arial"/>
              </a:rPr>
              <a:t>Mechanical Thinning:</a:t>
            </a:r>
            <a:endParaRPr sz="1350" dirty="0"/>
          </a:p>
          <a:p>
            <a:pPr marL="257175" indent="-257175"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050" b="1" dirty="0">
                <a:latin typeface="Arial"/>
                <a:ea typeface="Arial"/>
                <a:cs typeface="Arial"/>
                <a:sym typeface="Arial"/>
              </a:rPr>
              <a:t>Reduce Canopy Cover</a:t>
            </a:r>
            <a:endParaRPr sz="1350" dirty="0"/>
          </a:p>
          <a:p>
            <a:pPr marL="257175" indent="-257175"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050" b="1" dirty="0">
                <a:latin typeface="Arial"/>
                <a:ea typeface="Arial"/>
                <a:cs typeface="Arial"/>
                <a:sym typeface="Arial"/>
              </a:rPr>
              <a:t>Reduce Canopy Density</a:t>
            </a:r>
            <a:endParaRPr sz="1350" dirty="0"/>
          </a:p>
          <a:p>
            <a:pPr marL="257175" indent="-257175"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050" b="1" dirty="0">
                <a:latin typeface="Arial"/>
                <a:ea typeface="Arial"/>
                <a:cs typeface="Arial"/>
                <a:sym typeface="Arial"/>
              </a:rPr>
              <a:t>Increase Canopy Base Height</a:t>
            </a:r>
            <a:endParaRPr sz="105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14;p17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2378" y="0"/>
            <a:ext cx="2199667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4;p18"/>
          <p:cNvPicPr preferRelativeResize="0"/>
          <p:nvPr/>
        </p:nvPicPr>
        <p:blipFill rotWithShape="1">
          <a:blip r:embed="rId5">
            <a:alphaModFix/>
          </a:blip>
          <a:srcRect t="6768" b="6275"/>
          <a:stretch/>
        </p:blipFill>
        <p:spPr>
          <a:xfrm>
            <a:off x="35613" y="1738236"/>
            <a:ext cx="1731406" cy="3906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996" y="2610999"/>
            <a:ext cx="2269577" cy="10485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9C53C0-DA36-49D1-9143-5E4C8B8D8B87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95056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488" y="618042"/>
            <a:ext cx="959048" cy="3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464" y="838200"/>
            <a:ext cx="6682579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76"/>
          <p:cNvSpPr txBox="1">
            <a:spLocks noGrp="1"/>
          </p:cNvSpPr>
          <p:nvPr>
            <p:ph type="title"/>
          </p:nvPr>
        </p:nvSpPr>
        <p:spPr>
          <a:xfrm>
            <a:off x="68758" y="34636"/>
            <a:ext cx="7886700" cy="11945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00"/>
              </a:buClr>
              <a:buSzPts val="2200"/>
            </a:pPr>
            <a:r>
              <a:rPr lang="en" sz="2200" b="1" dirty="0">
                <a:solidFill>
                  <a:srgbClr val="BF9000"/>
                </a:solidFill>
              </a:rPr>
              <a:t>Model fire behavior across large landscapes: </a:t>
            </a:r>
            <a:r>
              <a:rPr lang="en" sz="2100" b="1" dirty="0">
                <a:solidFill>
                  <a:srgbClr val="BF9000"/>
                </a:solidFill>
              </a:rPr>
              <a:t>Landscape Fire Behavior at the pixel level (FLAMMAP)</a:t>
            </a:r>
            <a:br>
              <a:rPr lang="en" sz="2100" b="1" dirty="0">
                <a:solidFill>
                  <a:srgbClr val="BF9000"/>
                </a:solidFill>
              </a:rPr>
            </a:br>
            <a:endParaRPr sz="2100" b="1" dirty="0">
              <a:solidFill>
                <a:srgbClr val="BF9000"/>
              </a:solidFill>
            </a:endParaRPr>
          </a:p>
        </p:txBody>
      </p:sp>
      <p:pic>
        <p:nvPicPr>
          <p:cNvPr id="639" name="Google Shape;639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6043" y="1422875"/>
            <a:ext cx="2078831" cy="3493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91401" y="1066800"/>
            <a:ext cx="1729316" cy="273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4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LF Remap Work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1"/>
            <a:ext cx="7315200" cy="5974644"/>
          </a:xfrm>
          <a:prstGeom prst="rect">
            <a:avLst/>
          </a:prstGeom>
        </p:spPr>
      </p:pic>
      <p:grpSp>
        <p:nvGrpSpPr>
          <p:cNvPr id="8" name="Group 22"/>
          <p:cNvGrpSpPr/>
          <p:nvPr/>
        </p:nvGrpSpPr>
        <p:grpSpPr>
          <a:xfrm>
            <a:off x="0" y="0"/>
            <a:ext cx="9144001" cy="685800"/>
            <a:chOff x="0" y="0"/>
            <a:chExt cx="9144001" cy="514350"/>
          </a:xfrm>
        </p:grpSpPr>
        <p:pic>
          <p:nvPicPr>
            <p:cNvPr id="9" name="Picture 14" descr="landfire_banner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144000" cy="514350"/>
            </a:xfrm>
            <a:prstGeom prst="rect">
              <a:avLst/>
            </a:prstGeom>
            <a:noFill/>
          </p:spPr>
        </p:pic>
        <p:pic>
          <p:nvPicPr>
            <p:cNvPr id="10" name="Picture 15" descr="FS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37600" y="0"/>
              <a:ext cx="383117" cy="2286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6" descr="doi_cmyk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58768" y="228600"/>
              <a:ext cx="385233" cy="2571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15408-1D62-486F-8B04-08A8F386F736}"/>
              </a:ext>
            </a:extLst>
          </p:cNvPr>
          <p:cNvSpPr/>
          <p:nvPr/>
        </p:nvSpPr>
        <p:spPr>
          <a:xfrm>
            <a:off x="1981200" y="21464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139863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3659" y="228290"/>
            <a:ext cx="959048" cy="337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6" name="Google Shape;646;p77"/>
          <p:cNvGrpSpPr/>
          <p:nvPr/>
        </p:nvGrpSpPr>
        <p:grpSpPr>
          <a:xfrm>
            <a:off x="94277" y="838200"/>
            <a:ext cx="8724746" cy="5334000"/>
            <a:chOff x="2904144" y="987617"/>
            <a:chExt cx="11632994" cy="5871172"/>
          </a:xfrm>
        </p:grpSpPr>
        <p:pic>
          <p:nvPicPr>
            <p:cNvPr id="647" name="Google Shape;647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04144" y="1051521"/>
              <a:ext cx="8651711" cy="58072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8" name="Google Shape;648;p77"/>
            <p:cNvSpPr/>
            <p:nvPr/>
          </p:nvSpPr>
          <p:spPr>
            <a:xfrm>
              <a:off x="3223751" y="3238160"/>
              <a:ext cx="1932000" cy="14340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9" name="Google Shape;649;p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91856" y="987617"/>
              <a:ext cx="2745282" cy="5784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0" name="Google Shape;650;p77"/>
          <p:cNvSpPr txBox="1">
            <a:spLocks noGrp="1"/>
          </p:cNvSpPr>
          <p:nvPr>
            <p:ph type="title"/>
          </p:nvPr>
        </p:nvSpPr>
        <p:spPr>
          <a:xfrm>
            <a:off x="76959" y="1368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00"/>
              </a:buClr>
              <a:buSzPts val="2200"/>
            </a:pPr>
            <a:r>
              <a:rPr lang="en" sz="2200" b="1" dirty="0">
                <a:solidFill>
                  <a:srgbClr val="BF9000"/>
                </a:solidFill>
              </a:rPr>
              <a:t>Model fire behavior across large landscapes: </a:t>
            </a:r>
            <a:r>
              <a:rPr lang="en" sz="2100" b="1" dirty="0">
                <a:solidFill>
                  <a:srgbClr val="BF9000"/>
                </a:solidFill>
              </a:rPr>
              <a:t>Landscape Burn Probability (FLAMMAP)</a:t>
            </a:r>
            <a:br>
              <a:rPr lang="en" sz="2100" b="1" dirty="0">
                <a:solidFill>
                  <a:srgbClr val="BF9000"/>
                </a:solidFill>
              </a:rPr>
            </a:br>
            <a:endParaRPr sz="2100" b="1" dirty="0">
              <a:solidFill>
                <a:srgbClr val="BF9000"/>
              </a:solidFill>
            </a:endParaRPr>
          </a:p>
        </p:txBody>
      </p:sp>
      <p:pic>
        <p:nvPicPr>
          <p:cNvPr id="651" name="Google Shape;651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9124" y="521183"/>
            <a:ext cx="2326886" cy="1219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"/>
          <p:cNvSpPr txBox="1">
            <a:spLocks noGrp="1"/>
          </p:cNvSpPr>
          <p:nvPr>
            <p:ph type="title"/>
          </p:nvPr>
        </p:nvSpPr>
        <p:spPr>
          <a:xfrm>
            <a:off x="486411" y="763933"/>
            <a:ext cx="60807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Integrated Hazard - Comparison</a:t>
            </a:r>
            <a:endParaRPr sz="2400" dirty="0"/>
          </a:p>
        </p:txBody>
      </p:sp>
      <p:grpSp>
        <p:nvGrpSpPr>
          <p:cNvPr id="476" name="Google Shape;476;p31"/>
          <p:cNvGrpSpPr/>
          <p:nvPr/>
        </p:nvGrpSpPr>
        <p:grpSpPr>
          <a:xfrm>
            <a:off x="6197348" y="3326386"/>
            <a:ext cx="2946652" cy="2456348"/>
            <a:chOff x="6154248" y="2685261"/>
            <a:chExt cx="2946652" cy="2456348"/>
          </a:xfrm>
        </p:grpSpPr>
        <p:grpSp>
          <p:nvGrpSpPr>
            <p:cNvPr id="477" name="Google Shape;477;p31"/>
            <p:cNvGrpSpPr/>
            <p:nvPr/>
          </p:nvGrpSpPr>
          <p:grpSpPr>
            <a:xfrm>
              <a:off x="6154248" y="2685261"/>
              <a:ext cx="2946652" cy="2456348"/>
              <a:chOff x="3565248" y="354175"/>
              <a:chExt cx="2946652" cy="2456348"/>
            </a:xfrm>
          </p:grpSpPr>
          <p:sp>
            <p:nvSpPr>
              <p:cNvPr id="478" name="Google Shape;478;p31"/>
              <p:cNvSpPr txBox="1"/>
              <p:nvPr/>
            </p:nvSpPr>
            <p:spPr>
              <a:xfrm>
                <a:off x="4087450" y="354175"/>
                <a:ext cx="2341500" cy="31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/>
                  <a:t>Ecosystem Function</a:t>
                </a:r>
                <a:endParaRPr/>
              </a:p>
            </p:txBody>
          </p:sp>
          <p:sp>
            <p:nvSpPr>
              <p:cNvPr id="479" name="Google Shape;479;p31"/>
              <p:cNvSpPr txBox="1"/>
              <p:nvPr/>
            </p:nvSpPr>
            <p:spPr>
              <a:xfrm rot="-5400000">
                <a:off x="2843898" y="1396250"/>
                <a:ext cx="1759800" cy="31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800"/>
                  <a:t>Mean Conditional Flame Length</a:t>
                </a:r>
                <a:endParaRPr sz="800"/>
              </a:p>
            </p:txBody>
          </p:sp>
          <p:sp>
            <p:nvSpPr>
              <p:cNvPr id="480" name="Google Shape;480;p31"/>
              <p:cNvSpPr txBox="1"/>
              <p:nvPr/>
            </p:nvSpPr>
            <p:spPr>
              <a:xfrm>
                <a:off x="4004500" y="2358488"/>
                <a:ext cx="2507400" cy="31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" sz="900"/>
                  <a:t>Low                          Mod.                         High</a:t>
                </a:r>
                <a:endParaRPr sz="900"/>
              </a:p>
            </p:txBody>
          </p:sp>
          <p:sp>
            <p:nvSpPr>
              <p:cNvPr id="481" name="Google Shape;481;p31"/>
              <p:cNvSpPr txBox="1"/>
              <p:nvPr/>
            </p:nvSpPr>
            <p:spPr>
              <a:xfrm>
                <a:off x="3733909" y="585946"/>
                <a:ext cx="475800" cy="193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" sz="900"/>
                  <a:t>High</a:t>
                </a:r>
                <a:endParaRPr sz="900"/>
              </a:p>
              <a:p>
                <a:endParaRPr sz="900"/>
              </a:p>
              <a:p>
                <a:endParaRPr sz="900"/>
              </a:p>
              <a:p>
                <a:endParaRPr sz="900"/>
              </a:p>
              <a:p>
                <a:endParaRPr sz="900"/>
              </a:p>
              <a:p>
                <a:endParaRPr sz="900"/>
              </a:p>
              <a:p>
                <a:r>
                  <a:rPr lang="en" sz="900"/>
                  <a:t>Mod. </a:t>
                </a:r>
                <a:endParaRPr sz="900"/>
              </a:p>
              <a:p>
                <a:endParaRPr sz="900"/>
              </a:p>
              <a:p>
                <a:endParaRPr sz="900"/>
              </a:p>
              <a:p>
                <a:endParaRPr sz="900"/>
              </a:p>
              <a:p>
                <a:endParaRPr sz="900"/>
              </a:p>
              <a:p>
                <a:endParaRPr sz="900"/>
              </a:p>
              <a:p>
                <a:r>
                  <a:rPr lang="en" sz="900"/>
                  <a:t>Low</a:t>
                </a:r>
                <a:endParaRPr sz="900"/>
              </a:p>
            </p:txBody>
          </p:sp>
          <p:sp>
            <p:nvSpPr>
              <p:cNvPr id="482" name="Google Shape;482;p31"/>
              <p:cNvSpPr txBox="1"/>
              <p:nvPr/>
            </p:nvSpPr>
            <p:spPr>
              <a:xfrm>
                <a:off x="4393350" y="2493423"/>
                <a:ext cx="1759800" cy="31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800"/>
                  <a:t>Mean Burn Probability</a:t>
                </a:r>
                <a:endParaRPr sz="800"/>
              </a:p>
            </p:txBody>
          </p:sp>
        </p:grpSp>
        <p:pic>
          <p:nvPicPr>
            <p:cNvPr id="483" name="Google Shape;483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99400" y="3011106"/>
              <a:ext cx="2341500" cy="17561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31"/>
          <p:cNvGrpSpPr/>
          <p:nvPr/>
        </p:nvGrpSpPr>
        <p:grpSpPr>
          <a:xfrm>
            <a:off x="6875684" y="5626675"/>
            <a:ext cx="2082017" cy="317100"/>
            <a:chOff x="3472183" y="4699825"/>
            <a:chExt cx="2082017" cy="317100"/>
          </a:xfrm>
        </p:grpSpPr>
        <p:sp>
          <p:nvSpPr>
            <p:cNvPr id="485" name="Google Shape;485;p31"/>
            <p:cNvSpPr txBox="1"/>
            <p:nvPr/>
          </p:nvSpPr>
          <p:spPr>
            <a:xfrm>
              <a:off x="3531600" y="4699825"/>
              <a:ext cx="2022600" cy="31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1000"/>
                <a:t>Existing conditions	Treated</a:t>
              </a:r>
              <a:endParaRPr sz="1000"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4843111" y="4820681"/>
              <a:ext cx="113400" cy="105600"/>
            </a:xfrm>
            <a:prstGeom prst="ellipse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3472183" y="4813128"/>
              <a:ext cx="113400" cy="1056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8" name="Google Shape;488;p31"/>
          <p:cNvGrpSpPr/>
          <p:nvPr/>
        </p:nvGrpSpPr>
        <p:grpSpPr>
          <a:xfrm>
            <a:off x="6200752" y="857240"/>
            <a:ext cx="2939858" cy="2456348"/>
            <a:chOff x="33802" y="487040"/>
            <a:chExt cx="2939858" cy="2456348"/>
          </a:xfrm>
        </p:grpSpPr>
        <p:grpSp>
          <p:nvGrpSpPr>
            <p:cNvPr id="489" name="Google Shape;489;p31"/>
            <p:cNvGrpSpPr/>
            <p:nvPr/>
          </p:nvGrpSpPr>
          <p:grpSpPr>
            <a:xfrm>
              <a:off x="33802" y="487040"/>
              <a:ext cx="2939858" cy="2456348"/>
              <a:chOff x="6157642" y="334640"/>
              <a:chExt cx="2939858" cy="2456348"/>
            </a:xfrm>
          </p:grpSpPr>
          <p:grpSp>
            <p:nvGrpSpPr>
              <p:cNvPr id="490" name="Google Shape;490;p31"/>
              <p:cNvGrpSpPr/>
              <p:nvPr/>
            </p:nvGrpSpPr>
            <p:grpSpPr>
              <a:xfrm>
                <a:off x="6157642" y="334640"/>
                <a:ext cx="2939858" cy="2456348"/>
                <a:chOff x="6130992" y="49375"/>
                <a:chExt cx="2939858" cy="2456348"/>
              </a:xfrm>
            </p:grpSpPr>
            <p:sp>
              <p:nvSpPr>
                <p:cNvPr id="491" name="Google Shape;491;p31"/>
                <p:cNvSpPr txBox="1"/>
                <p:nvPr/>
              </p:nvSpPr>
              <p:spPr>
                <a:xfrm>
                  <a:off x="6563450" y="2045413"/>
                  <a:ext cx="2507400" cy="31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sz="900"/>
                    <a:t>Low                          Mod.                         High</a:t>
                  </a:r>
                  <a:endParaRPr sz="900"/>
                </a:p>
              </p:txBody>
            </p:sp>
            <p:sp>
              <p:nvSpPr>
                <p:cNvPr id="492" name="Google Shape;492;p31"/>
                <p:cNvSpPr txBox="1"/>
                <p:nvPr/>
              </p:nvSpPr>
              <p:spPr>
                <a:xfrm>
                  <a:off x="6625225" y="49375"/>
                  <a:ext cx="2341500" cy="31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algn="ctr"/>
                  <a:r>
                    <a:rPr lang="en"/>
                    <a:t>Communities (WUI)</a:t>
                  </a:r>
                  <a:endParaRPr/>
                </a:p>
              </p:txBody>
            </p:sp>
            <p:sp>
              <p:nvSpPr>
                <p:cNvPr id="493" name="Google Shape;493;p31"/>
                <p:cNvSpPr txBox="1"/>
                <p:nvPr/>
              </p:nvSpPr>
              <p:spPr>
                <a:xfrm rot="-5400000">
                  <a:off x="5409642" y="1091450"/>
                  <a:ext cx="1759800" cy="31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algn="ctr"/>
                  <a:r>
                    <a:rPr lang="en" sz="800"/>
                    <a:t>Mean Conditional Flame Length</a:t>
                  </a:r>
                  <a:endParaRPr sz="800"/>
                </a:p>
              </p:txBody>
            </p:sp>
            <p:sp>
              <p:nvSpPr>
                <p:cNvPr id="494" name="Google Shape;494;p31"/>
                <p:cNvSpPr txBox="1"/>
                <p:nvPr/>
              </p:nvSpPr>
              <p:spPr>
                <a:xfrm>
                  <a:off x="6285431" y="288699"/>
                  <a:ext cx="475800" cy="193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sz="900"/>
                    <a:t>High</a:t>
                  </a:r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r>
                    <a:rPr lang="en" sz="900"/>
                    <a:t>Mod. </a:t>
                  </a:r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endParaRPr sz="900"/>
                </a:p>
                <a:p>
                  <a:r>
                    <a:rPr lang="en" sz="900"/>
                    <a:t>Low</a:t>
                  </a:r>
                  <a:endParaRPr sz="900"/>
                </a:p>
              </p:txBody>
            </p:sp>
            <p:sp>
              <p:nvSpPr>
                <p:cNvPr id="495" name="Google Shape;495;p31"/>
                <p:cNvSpPr txBox="1"/>
                <p:nvPr/>
              </p:nvSpPr>
              <p:spPr>
                <a:xfrm>
                  <a:off x="6884450" y="2188623"/>
                  <a:ext cx="1759800" cy="31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algn="ctr"/>
                  <a:r>
                    <a:rPr lang="en" sz="800"/>
                    <a:t>Mean Burn Probability</a:t>
                  </a:r>
                  <a:endParaRPr sz="800"/>
                </a:p>
              </p:txBody>
            </p:sp>
          </p:grpSp>
          <p:pic>
            <p:nvPicPr>
              <p:cNvPr id="496" name="Google Shape;496;p3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682188" y="647013"/>
                <a:ext cx="2312856" cy="17309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97" name="Google Shape;497;p31"/>
            <p:cNvSpPr/>
            <p:nvPr/>
          </p:nvSpPr>
          <p:spPr>
            <a:xfrm>
              <a:off x="2136750" y="1085775"/>
              <a:ext cx="174000" cy="160200"/>
            </a:xfrm>
            <a:prstGeom prst="ellipse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498" name="Google Shape;498;p31"/>
            <p:cNvCxnSpPr>
              <a:stCxn id="497" idx="3"/>
            </p:cNvCxnSpPr>
            <p:nvPr/>
          </p:nvCxnSpPr>
          <p:spPr>
            <a:xfrm flipH="1">
              <a:off x="1948932" y="1222514"/>
              <a:ext cx="213300" cy="93000"/>
            </a:xfrm>
            <a:prstGeom prst="straightConnector1">
              <a:avLst/>
            </a:prstGeom>
            <a:noFill/>
            <a:ln w="9525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aphicFrame>
        <p:nvGraphicFramePr>
          <p:cNvPr id="499" name="Google Shape;499;p31"/>
          <p:cNvGraphicFramePr/>
          <p:nvPr/>
        </p:nvGraphicFramePr>
        <p:xfrm>
          <a:off x="85501" y="3633101"/>
          <a:ext cx="6045575" cy="2228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1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Existing Conditions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Treated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HVRA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Mean BP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Mean CFL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Mean BP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Mean CFL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Infrastructure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0.0230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8.2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0.0199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7.6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Communities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0.0286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11.1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0.0233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9.7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Air Quality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0.0278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11.9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0.0230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Drinking Water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0.0271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12.0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0.0227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Ecosystem Function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0.0278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11.7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0.0230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10.7</a:t>
                      </a:r>
                      <a:endParaRPr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00" name="Google Shape;50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301" y="1650250"/>
            <a:ext cx="2698525" cy="180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8814" y="1652588"/>
            <a:ext cx="2698525" cy="17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54;p13"/>
          <p:cNvSpPr txBox="1">
            <a:spLocks/>
          </p:cNvSpPr>
          <p:nvPr/>
        </p:nvSpPr>
        <p:spPr>
          <a:xfrm>
            <a:off x="4038742" y="327541"/>
            <a:ext cx="5022308" cy="69988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dirty="0"/>
              <a:t>IFTDSS &amp; Quantitative Wildfire Risk Assessment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713" y="1203472"/>
            <a:ext cx="1431376" cy="6612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DFDF8AC-51F2-4B73-BA24-1231F8775CC6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3158317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19756"/>
            <a:ext cx="8520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Performance Measures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85" y="533400"/>
            <a:ext cx="8351382" cy="2338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133725"/>
            <a:ext cx="7553325" cy="303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646" y="2871787"/>
            <a:ext cx="2360730" cy="10906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842546-F496-43B4-9EBA-371BD77593CA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1608276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6200"/>
            <a:ext cx="4839855" cy="66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9632"/>
            <a:ext cx="4293198" cy="550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3729" y="230354"/>
            <a:ext cx="2609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Non-fire examples / applications</a:t>
            </a:r>
          </a:p>
          <a:p>
            <a:r>
              <a:rPr lang="en-US" dirty="0"/>
              <a:t>Supporting the mission -------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657097"/>
            <a:ext cx="2269577" cy="1048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0688C5-B1F6-41A6-BC31-80A742F055C9}"/>
              </a:ext>
            </a:extLst>
          </p:cNvPr>
          <p:cNvSpPr/>
          <p:nvPr/>
        </p:nvSpPr>
        <p:spPr>
          <a:xfrm rot="19956845">
            <a:off x="83099" y="181096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</a:t>
            </a: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Important?</a:t>
            </a:r>
          </a:p>
        </p:txBody>
      </p:sp>
    </p:spTree>
    <p:extLst>
      <p:ext uri="{BB962C8B-B14F-4D97-AF65-F5344CB8AC3E}">
        <p14:creationId xmlns:p14="http://schemas.microsoft.com/office/powerpoint/2010/main" val="896279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" y="3749264"/>
            <a:ext cx="1524001" cy="3101250"/>
          </a:xfrm>
          <a:prstGeom prst="rect">
            <a:avLst/>
          </a:prstGeom>
          <a:solidFill>
            <a:srgbClr val="566C1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45"/>
            <a:ext cx="1524001" cy="1835673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7619999" cy="1043354"/>
          </a:xfrm>
          <a:solidFill>
            <a:srgbClr val="0070C0"/>
          </a:solidFill>
        </p:spPr>
        <p:txBody>
          <a:bodyPr/>
          <a:lstStyle/>
          <a:p>
            <a:r>
              <a:rPr lang="en-US" b="1" dirty="0"/>
              <a:t>DOI Fire Budget </a:t>
            </a:r>
            <a:r>
              <a:rPr lang="en-US" dirty="0"/>
              <a:t>- </a:t>
            </a:r>
            <a:r>
              <a:rPr lang="en-US" dirty="0" err="1"/>
              <a:t>Greenbook</a:t>
            </a:r>
            <a:endParaRPr lang="en-US" dirty="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848708" y="1387362"/>
            <a:ext cx="6116532" cy="4641962"/>
          </a:xfrm>
          <a:prstGeom prst="rect">
            <a:avLst/>
          </a:prstGeom>
          <a:solidFill>
            <a:srgbClr val="0070C0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411812" tIns="82362" rIns="82313" bIns="82362" anchor="ctr"/>
          <a:lstStyle/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1" y="6356351"/>
            <a:ext cx="7619998" cy="4941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57123"/>
            <a:ext cx="1524001" cy="1937203"/>
          </a:xfrm>
          <a:prstGeom prst="rect">
            <a:avLst/>
          </a:prstGeom>
        </p:spPr>
      </p:pic>
      <p:pic>
        <p:nvPicPr>
          <p:cNvPr id="11" name="Picture 2" descr="http://upload.wikimedia.org/wikipedia/commons/thumb/e/e7/US-DeptOfTheInterior-Seal.svg/120px-US-DeptOfTheInterior-Seal.svg.png">
            <a:hlinkClick r:id="rId6" tooltip="US-DeptOfTheInterior-Seal.sv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3380" y="5953454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466-344F-4B8D-B84B-CDE79252498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8322" y="1524575"/>
            <a:ext cx="3833696" cy="42574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5FA86A-E6AC-485E-AA9A-BD758D18A282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6497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" y="3749264"/>
            <a:ext cx="1524001" cy="3101250"/>
          </a:xfrm>
          <a:prstGeom prst="rect">
            <a:avLst/>
          </a:prstGeom>
          <a:solidFill>
            <a:srgbClr val="566C1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" y="3200400"/>
            <a:ext cx="1524001" cy="1835673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7619999" cy="1043354"/>
          </a:xfrm>
          <a:solidFill>
            <a:srgbClr val="0070C0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Budget History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1" y="6356351"/>
            <a:ext cx="7619998" cy="4941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197"/>
            <a:ext cx="1524001" cy="1937203"/>
          </a:xfrm>
          <a:prstGeom prst="rect">
            <a:avLst/>
          </a:prstGeom>
        </p:spPr>
      </p:pic>
      <p:pic>
        <p:nvPicPr>
          <p:cNvPr id="11" name="Picture 2" descr="http://upload.wikimedia.org/wikipedia/commons/thumb/e/e7/US-DeptOfTheInterior-Seal.svg/120px-US-DeptOfTheInterior-Seal.svg.png">
            <a:hlinkClick r:id="rId6" tooltip="US-DeptOfTheInterior-Seal.sv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3380" y="5953454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466-344F-4B8D-B84B-CDE79252498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A1214E-591F-4AD3-9C41-59D2D339B000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3B110-B71D-4B12-B1E6-FE83AAAFBB60}"/>
              </a:ext>
            </a:extLst>
          </p:cNvPr>
          <p:cNvSpPr txBox="1"/>
          <p:nvPr/>
        </p:nvSpPr>
        <p:spPr>
          <a:xfrm>
            <a:off x="1724781" y="986971"/>
            <a:ext cx="7012818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FIREPRO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many resources and values were non-market and difficult to quantify in dollars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Use by NPS and FWS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National Fire Management Analysis System (NFMAS)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Most Efficient Level {percentage breakouts}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Use by BIA, BLM, USFS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lvl="1"/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FPA - (Fire Program Analysis)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Retired / Transition components into WFIPS (Wildland Fire Investment Planning System) at FS </a:t>
            </a:r>
            <a:r>
              <a:rPr lang="en-US" dirty="0" err="1">
                <a:ea typeface="+mn-lt"/>
                <a:cs typeface="+mn-lt"/>
              </a:rPr>
              <a:t>Firelab</a:t>
            </a:r>
            <a:r>
              <a:rPr lang="en-US" dirty="0">
                <a:ea typeface="+mn-lt"/>
                <a:cs typeface="+mn-lt"/>
              </a:rPr>
              <a:t>. 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Recent DOI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Risk Based Wildland Fire Management (RBWFM)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Aligned with current state of wildfire risk science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Expected Value Acres Burned (EVAB)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geo-analysis process and modeling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Deputy Secretary Connor Memo</a:t>
            </a:r>
            <a:endParaRPr lang="en-US" dirty="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54913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" y="3749264"/>
            <a:ext cx="1524001" cy="3101250"/>
          </a:xfrm>
          <a:prstGeom prst="rect">
            <a:avLst/>
          </a:prstGeom>
          <a:solidFill>
            <a:srgbClr val="566C1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231"/>
            <a:ext cx="1524001" cy="1835673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7619999" cy="1043354"/>
          </a:xfrm>
          <a:solidFill>
            <a:srgbClr val="0070C0"/>
          </a:solidFill>
        </p:spPr>
        <p:txBody>
          <a:bodyPr/>
          <a:lstStyle/>
          <a:p>
            <a:r>
              <a:rPr lang="en-US" b="1" dirty="0"/>
              <a:t>DOI Fire Budget </a:t>
            </a:r>
            <a:r>
              <a:rPr lang="en-US" dirty="0"/>
              <a:t>- </a:t>
            </a:r>
            <a:r>
              <a:rPr lang="en-US" dirty="0" err="1"/>
              <a:t>Greenbook</a:t>
            </a:r>
            <a:endParaRPr lang="en-US" dirty="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984917" y="1387362"/>
            <a:ext cx="6980323" cy="4641962"/>
          </a:xfrm>
          <a:prstGeom prst="rect">
            <a:avLst/>
          </a:prstGeom>
          <a:solidFill>
            <a:srgbClr val="0070C0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411812" tIns="82362" rIns="82313" bIns="82362" anchor="ctr"/>
          <a:lstStyle/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1" y="6356351"/>
            <a:ext cx="7619998" cy="4941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028"/>
            <a:ext cx="1524001" cy="1937203"/>
          </a:xfrm>
          <a:prstGeom prst="rect">
            <a:avLst/>
          </a:prstGeom>
        </p:spPr>
      </p:pic>
      <p:pic>
        <p:nvPicPr>
          <p:cNvPr id="11" name="Picture 2" descr="http://upload.wikimedia.org/wikipedia/commons/thumb/e/e7/US-DeptOfTheInterior-Seal.svg/120px-US-DeptOfTheInterior-Seal.svg.png">
            <a:hlinkClick r:id="rId6" tooltip="US-DeptOfTheInterior-Seal.sv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3380" y="5953454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466-344F-4B8D-B84B-CDE79252498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283" y="1515597"/>
            <a:ext cx="6449759" cy="43096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74BFB5-353B-45C3-AB51-D86BD3807619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99994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" y="3749264"/>
            <a:ext cx="1524001" cy="3101250"/>
          </a:xfrm>
          <a:prstGeom prst="rect">
            <a:avLst/>
          </a:prstGeom>
          <a:solidFill>
            <a:srgbClr val="566C1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1524001" cy="1835673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7619999" cy="1043354"/>
          </a:xfrm>
          <a:solidFill>
            <a:srgbClr val="0070C0"/>
          </a:solidFill>
        </p:spPr>
        <p:txBody>
          <a:bodyPr/>
          <a:lstStyle/>
          <a:p>
            <a:r>
              <a:rPr lang="en-US" dirty="0"/>
              <a:t>Preparedness Allocations by Bureau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905000" y="1311492"/>
            <a:ext cx="6957896" cy="4641962"/>
          </a:xfrm>
          <a:prstGeom prst="rect">
            <a:avLst/>
          </a:prstGeom>
          <a:solidFill>
            <a:srgbClr val="0070C0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411812" tIns="82362" rIns="82313" bIns="82362" anchor="ctr"/>
          <a:lstStyle/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1" y="6356351"/>
            <a:ext cx="7619998" cy="4941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197"/>
            <a:ext cx="1524001" cy="1937203"/>
          </a:xfrm>
          <a:prstGeom prst="rect">
            <a:avLst/>
          </a:prstGeom>
        </p:spPr>
      </p:pic>
      <p:pic>
        <p:nvPicPr>
          <p:cNvPr id="11" name="Picture 2" descr="http://upload.wikimedia.org/wikipedia/commons/thumb/e/e7/US-DeptOfTheInterior-Seal.svg/120px-US-DeptOfTheInterior-Seal.svg.png">
            <a:hlinkClick r:id="rId6" tooltip="US-DeptOfTheInterior-Seal.sv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3380" y="5953454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466-344F-4B8D-B84B-CDE79252498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1386" y="1600445"/>
            <a:ext cx="6086475" cy="38195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553F3F-965C-4E65-949E-A7FB93B65978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5834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" y="3749264"/>
            <a:ext cx="1524001" cy="3101250"/>
          </a:xfrm>
          <a:prstGeom prst="rect">
            <a:avLst/>
          </a:prstGeom>
          <a:solidFill>
            <a:srgbClr val="566C1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" y="3200400"/>
            <a:ext cx="1524001" cy="1835673"/>
          </a:xfrm>
          <a:prstGeom prst="rect">
            <a:avLst/>
          </a:prstGeom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1"/>
            <a:ext cx="7619999" cy="1043354"/>
          </a:xfrm>
          <a:solidFill>
            <a:srgbClr val="0070C0"/>
          </a:solidFill>
        </p:spPr>
        <p:txBody>
          <a:bodyPr/>
          <a:lstStyle/>
          <a:p>
            <a:r>
              <a:rPr lang="en-US" dirty="0"/>
              <a:t>Fuels Allocations by Bureau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962615" y="1387362"/>
            <a:ext cx="7002625" cy="4641962"/>
          </a:xfrm>
          <a:prstGeom prst="rect">
            <a:avLst/>
          </a:prstGeom>
          <a:solidFill>
            <a:srgbClr val="0070C0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411812" tIns="82362" rIns="82313" bIns="82362" anchor="ctr"/>
          <a:lstStyle/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61694" indent="-261694">
              <a:buClr>
                <a:schemeClr val="bg1"/>
              </a:buClr>
              <a:buFontTx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1" y="6356351"/>
            <a:ext cx="7619998" cy="4941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197"/>
            <a:ext cx="1524001" cy="1937203"/>
          </a:xfrm>
          <a:prstGeom prst="rect">
            <a:avLst/>
          </a:prstGeom>
        </p:spPr>
      </p:pic>
      <p:pic>
        <p:nvPicPr>
          <p:cNvPr id="11" name="Picture 2" descr="http://upload.wikimedia.org/wikipedia/commons/thumb/e/e7/US-DeptOfTheInterior-Seal.svg/120px-US-DeptOfTheInterior-Seal.svg.png">
            <a:hlinkClick r:id="rId6" tooltip="US-DeptOfTheInterior-Seal.sv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3380" y="5953454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466-344F-4B8D-B84B-CDE79252498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264" y="1754740"/>
            <a:ext cx="6029325" cy="3800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A1214E-591F-4AD3-9C41-59D2D339B000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9238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127"/>
            <a:ext cx="6762750" cy="93027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Forest Service Fuels Allocation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295400"/>
            <a:ext cx="7239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Fire and Aviation Management (FAM) is part of State And Private Forestry (S&amp;PF)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Fire Funding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Suppression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Prevention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Preparedness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Hazardous Fuels for NFS 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Transferred to states for treatment of non-FS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S&amp;PF Grants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State Fire Assistance (SFA)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Volunteer Fire Assistance (VFA)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A1214E-591F-4AD3-9C41-59D2D339B000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</p:spTree>
    <p:extLst>
      <p:ext uri="{BB962C8B-B14F-4D97-AF65-F5344CB8AC3E}">
        <p14:creationId xmlns:p14="http://schemas.microsoft.com/office/powerpoint/2010/main" val="405894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5345C2-6C08-4E10-9790-3735FC1D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" y="609599"/>
            <a:ext cx="9143198" cy="6248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A55B-45A4-4299-BEA3-62C6B91524DC}"/>
              </a:ext>
            </a:extLst>
          </p:cNvPr>
          <p:cNvSpPr txBox="1"/>
          <p:nvPr/>
        </p:nvSpPr>
        <p:spPr>
          <a:xfrm>
            <a:off x="4572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LF – Data Providers &amp; Data Consumers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3F608-20C5-4B1A-8CF7-1CCA6482C81F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3900644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65126"/>
            <a:ext cx="6610350" cy="85407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How Does LF influence Budget?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83096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Terms you may hear: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Fireshed</a:t>
            </a:r>
            <a:r>
              <a:rPr lang="en-US" sz="2400" dirty="0"/>
              <a:t> or </a:t>
            </a:r>
            <a:r>
              <a:rPr lang="en-US" sz="2400" dirty="0" err="1"/>
              <a:t>Fireshed</a:t>
            </a:r>
            <a:r>
              <a:rPr lang="en-US" sz="2400" dirty="0"/>
              <a:t> Registry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Quantitative Wildfire Risk Assessment (QWRA)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Wildfire Risk to Communities (wildfirerisk.org)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Wildfire Hazard Potential (WHP)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Strategic Investment Planning</a:t>
            </a:r>
          </a:p>
          <a:p>
            <a:r>
              <a:rPr lang="en-US" sz="2000" dirty="0"/>
              <a:t>All these processes use some form of LANDFIRE data.  National applications – LF data is out-of-the-box. For local use, the LF data is often calibrated first.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710" y="4343400"/>
            <a:ext cx="74637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Shared Stewardship </a:t>
            </a:r>
            <a:r>
              <a:rPr lang="en-US" sz="2000" dirty="0"/>
              <a:t>= an agreement between state government and the federal government to share data, resources, and priorities to better coordinate actions.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USDA - Evidenced-Based Decision-Making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A1214E-591F-4AD3-9C41-59D2D339B000}"/>
              </a:ext>
            </a:extLst>
          </p:cNvPr>
          <p:cNvSpPr/>
          <p:nvPr/>
        </p:nvSpPr>
        <p:spPr>
          <a:xfrm rot="19956845">
            <a:off x="148688" y="443488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Budget?</a:t>
            </a:r>
          </a:p>
        </p:txBody>
      </p:sp>
    </p:spTree>
    <p:extLst>
      <p:ext uri="{BB962C8B-B14F-4D97-AF65-F5344CB8AC3E}">
        <p14:creationId xmlns:p14="http://schemas.microsoft.com/office/powerpoint/2010/main" val="298262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6332"/>
          </a:xfrm>
        </p:spPr>
        <p:txBody>
          <a:bodyPr/>
          <a:lstStyle/>
          <a:p>
            <a:r>
              <a:rPr lang="en-US" dirty="0"/>
              <a:t>FS Hazardous Fuels Allocation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980" y="1194750"/>
            <a:ext cx="708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Washington Office to the Regional Offices to the Forest Unit Offices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662" y="2847658"/>
            <a:ext cx="3436538" cy="3421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2994"/>
            <a:ext cx="4150211" cy="3200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85EC9E-E8A1-460D-8E5F-3CE2E1C1FADA}"/>
              </a:ext>
            </a:extLst>
          </p:cNvPr>
          <p:cNvSpPr txBox="1">
            <a:spLocks/>
          </p:cNvSpPr>
          <p:nvPr/>
        </p:nvSpPr>
        <p:spPr>
          <a:xfrm>
            <a:off x="601980" y="2237032"/>
            <a:ext cx="7886700" cy="61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FireShed</a:t>
            </a:r>
            <a:r>
              <a:rPr lang="en-US" dirty="0"/>
              <a:t> Registry</a:t>
            </a:r>
          </a:p>
        </p:txBody>
      </p:sp>
    </p:spTree>
    <p:extLst>
      <p:ext uri="{BB962C8B-B14F-4D97-AF65-F5344CB8AC3E}">
        <p14:creationId xmlns:p14="http://schemas.microsoft.com/office/powerpoint/2010/main" val="998673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08AB0-5E38-4B13-8E02-385752D8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Risk to Communities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6F4F8-CE97-411A-AB7A-4399C16D213F}"/>
              </a:ext>
            </a:extLst>
          </p:cNvPr>
          <p:cNvSpPr txBox="1">
            <a:spLocks/>
          </p:cNvSpPr>
          <p:nvPr/>
        </p:nvSpPr>
        <p:spPr>
          <a:xfrm>
            <a:off x="1862321" y="1219200"/>
            <a:ext cx="5105400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www.wildfirerisk.org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You can set scale to state or national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4E790-C1D6-4CA2-8734-1F2E7B8F9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48117"/>
            <a:ext cx="3636263" cy="3742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EE063-0CF2-4EA5-81DB-6CE6BE24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701" y="2524991"/>
            <a:ext cx="3479299" cy="37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1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E2FB-FEE3-4724-95E2-52B1FCF6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LANDFIRE Annual Disturbance Mapping </a:t>
            </a:r>
            <a:br>
              <a:rPr lang="en-US" b="1" dirty="0"/>
            </a:br>
            <a:r>
              <a:rPr lang="en-US" sz="4400" b="1" dirty="0"/>
              <a:t>Annual Update Planning - Example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27AF7-C19D-4659-A117-388CA2C02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144000" cy="396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1B8278-3D9B-4A3A-815E-B58839A13745}"/>
              </a:ext>
            </a:extLst>
          </p:cNvPr>
          <p:cNvSpPr/>
          <p:nvPr/>
        </p:nvSpPr>
        <p:spPr>
          <a:xfrm rot="19303236">
            <a:off x="109617" y="411120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2681131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228" y="127345"/>
            <a:ext cx="7772400" cy="707175"/>
          </a:xfrm>
        </p:spPr>
        <p:txBody>
          <a:bodyPr>
            <a:normAutofit/>
          </a:bodyPr>
          <a:lstStyle/>
          <a:p>
            <a:r>
              <a:rPr lang="en-US" alt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en-US" alt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r>
              <a:rPr lang="en-US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Webinar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943" y="829908"/>
            <a:ext cx="7894685" cy="43283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LANDFIRE Remap for the Northeastern United States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27" y="5431971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focused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NE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Forest Guild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 21,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5FDB5-6521-450B-9366-0C79807A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76" y="1227375"/>
            <a:ext cx="6610044" cy="42045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9FC302-41B5-46B1-B74E-C332E12D5B7C}"/>
              </a:ext>
            </a:extLst>
          </p:cNvPr>
          <p:cNvSpPr/>
          <p:nvPr/>
        </p:nvSpPr>
        <p:spPr>
          <a:xfrm>
            <a:off x="5246913" y="1426031"/>
            <a:ext cx="2144487" cy="1809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22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0" y="0"/>
            <a:ext cx="9144001" cy="685800"/>
            <a:chOff x="0" y="0"/>
            <a:chExt cx="9144001" cy="514350"/>
          </a:xfrm>
        </p:grpSpPr>
        <p:pic>
          <p:nvPicPr>
            <p:cNvPr id="5" name="Picture 14" descr="landfire_banner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514350"/>
            </a:xfrm>
            <a:prstGeom prst="rect">
              <a:avLst/>
            </a:prstGeom>
            <a:noFill/>
          </p:spPr>
        </p:pic>
        <p:pic>
          <p:nvPicPr>
            <p:cNvPr id="6" name="Picture 15" descr="F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37600" y="0"/>
              <a:ext cx="383117" cy="2286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16" descr="doi_cmyk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58768" y="228600"/>
              <a:ext cx="385233" cy="2571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2399" y="762000"/>
            <a:ext cx="883920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 – Wildland Fire Management Tools – Fall 2020:</a:t>
            </a:r>
          </a:p>
        </p:txBody>
      </p:sp>
      <p:pic>
        <p:nvPicPr>
          <p:cNvPr id="11" name="Picture 37"/>
          <p:cNvPicPr>
            <a:picLocks noChangeAspect="1" noChangeArrowheads="1"/>
          </p:cNvPicPr>
          <p:nvPr/>
        </p:nvPicPr>
        <p:blipFill>
          <a:blip r:embed="rId5" cstate="print"/>
          <a:srcRect l="38197" t="34375" r="32506" b="56250"/>
          <a:stretch>
            <a:fillRect/>
          </a:stretch>
        </p:blipFill>
        <p:spPr bwMode="auto">
          <a:xfrm>
            <a:off x="1676399" y="5029200"/>
            <a:ext cx="5791200" cy="914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81000" y="917006"/>
            <a:ext cx="75397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400" i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AGENDA: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it’s important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Budget (use and not used)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 Remap and future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5746424"/>
            <a:ext cx="5257799" cy="10353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9D7F57-33D2-4C5F-A42A-265EF9F9BBB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48814" y="993063"/>
            <a:ext cx="3868736" cy="175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Oakleaf Small Caps Roman" pitchFamily="2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3600" spc="13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n-GB" altLang="en-US" sz="1050" spc="13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LAND</a:t>
            </a:r>
            <a:r>
              <a:rPr lang="en-GB" altLang="en-US" sz="1050" spc="13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FIRE</a:t>
            </a:r>
          </a:p>
          <a:p>
            <a:r>
              <a:rPr lang="en-US" sz="1050" b="1" i="1" dirty="0">
                <a:solidFill>
                  <a:srgbClr val="00B050"/>
                </a:solidFill>
                <a:latin typeface="+mn-lt"/>
              </a:rPr>
              <a:t>Land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scape </a:t>
            </a:r>
            <a:r>
              <a:rPr lang="en-US" sz="1050" b="1" i="1" dirty="0">
                <a:solidFill>
                  <a:srgbClr val="FF0000"/>
                </a:solidFill>
                <a:latin typeface="+mn-lt"/>
              </a:rPr>
              <a:t>Fire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1050" i="1" dirty="0">
                <a:solidFill>
                  <a:srgbClr val="00B050"/>
                </a:solidFill>
                <a:latin typeface="+mn-lt"/>
              </a:rPr>
              <a:t>Resource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 Management Planning Tools Project</a:t>
            </a:r>
          </a:p>
          <a:p>
            <a:pPr algn="ctr"/>
            <a:endParaRPr lang="en-GB" altLang="en-US" sz="10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Comprehensive</a:t>
            </a: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Consistent</a:t>
            </a: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Compatible</a:t>
            </a:r>
          </a:p>
          <a:p>
            <a:pPr marL="1314450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sz="10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Current</a:t>
            </a:r>
          </a:p>
          <a:p>
            <a:pPr algn="ctr"/>
            <a:endParaRPr lang="en-GB" alt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en-GB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7061A-2630-4B1D-A6C8-4007E1C40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99" y="3497492"/>
            <a:ext cx="4114800" cy="1745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43380C-B956-41EB-BEA3-3D2DE6EA3D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181" y="2071168"/>
            <a:ext cx="4796369" cy="32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1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AD396E7E-6E90-44D3-AB58-FA702EA8279F}"/>
              </a:ext>
            </a:extLst>
          </p:cNvPr>
          <p:cNvSpPr txBox="1">
            <a:spLocks/>
          </p:cNvSpPr>
          <p:nvPr/>
        </p:nvSpPr>
        <p:spPr bwMode="auto">
          <a:xfrm>
            <a:off x="152400" y="1295400"/>
            <a:ext cx="8991599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2512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latin typeface="Arial"/>
                <a:cs typeface="Arial"/>
                <a:sym typeface="Arial Bold" charset="0"/>
              </a:rPr>
              <a:t>Process Improvements 4 major areas:</a:t>
            </a:r>
            <a:endParaRPr lang="en-US" i="1" dirty="0">
              <a:latin typeface="Arial"/>
              <a:cs typeface="Arial"/>
            </a:endParaRPr>
          </a:p>
          <a:p>
            <a:pPr marL="78232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Arial" pitchFamily="34" charset="0"/>
                <a:sym typeface="Arial Bold" charset="0"/>
              </a:rPr>
              <a:t>Unlimited access to the Landsat archive</a:t>
            </a:r>
            <a:endParaRPr lang="en-US" sz="2000" b="1" kern="0" dirty="0">
              <a:cs typeface="Arial" pitchFamily="34" charset="0"/>
            </a:endParaRPr>
          </a:p>
          <a:p>
            <a:pPr marL="1239520" lvl="2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Arial" pitchFamily="34" charset="0"/>
                <a:sym typeface="Arial Bold" charset="0"/>
              </a:rPr>
              <a:t>Better imagery – image composites, fewer seamlines, </a:t>
            </a:r>
            <a:endParaRPr lang="en-US" sz="2000" b="1" kern="0" dirty="0">
              <a:cs typeface="Arial" pitchFamily="34" charset="0"/>
            </a:endParaRPr>
          </a:p>
          <a:p>
            <a:pPr marL="1239520" lvl="2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Arial" pitchFamily="34" charset="0"/>
                <a:sym typeface="Arial Bold" charset="0"/>
              </a:rPr>
              <a:t>Better map (water, barren) and modeling masks (riparian, alpine)</a:t>
            </a:r>
            <a:endParaRPr lang="en-US" sz="2000" b="1" kern="0" dirty="0">
              <a:cs typeface="Arial" pitchFamily="34" charset="0"/>
            </a:endParaRPr>
          </a:p>
          <a:p>
            <a:pPr marL="78232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Vegetation Structure and Lifeform</a:t>
            </a:r>
            <a:endParaRPr lang="en-US" sz="2000" b="1" dirty="0">
              <a:cs typeface="Calibri" panose="020F0502020204030204"/>
            </a:endParaRPr>
          </a:p>
          <a:p>
            <a:pPr marL="1239520" lvl="2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Arial" pitchFamily="34" charset="0"/>
                <a:sym typeface="Arial Bold" charset="0"/>
              </a:rPr>
              <a:t>Improved plot selection, better base imagery, lidar inputs -&gt; continuous structure</a:t>
            </a:r>
            <a:endParaRPr lang="en-US" sz="2000" b="1" kern="0" dirty="0">
              <a:cs typeface="Arial" pitchFamily="34" charset="0"/>
            </a:endParaRPr>
          </a:p>
          <a:p>
            <a:pPr marL="78232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Existing Vegetation Type – Recently disturbed, WUI, New and improved auto-keys – expert review and feedback</a:t>
            </a:r>
            <a:endParaRPr lang="en-US" sz="2000" b="1" kern="0" dirty="0">
              <a:cs typeface="Arial" pitchFamily="34" charset="0"/>
            </a:endParaRPr>
          </a:p>
          <a:p>
            <a:pPr marL="78232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Arial" pitchFamily="34" charset="0"/>
                <a:sym typeface="Arial Bold" charset="0"/>
              </a:rPr>
              <a:t>Improved processes – refined production units… more training data (partnerships)</a:t>
            </a:r>
            <a:endParaRPr lang="en-US" sz="2000" b="1" kern="0" dirty="0">
              <a:cs typeface="Arial" pitchFamily="34" charset="0"/>
            </a:endParaRPr>
          </a:p>
          <a:p>
            <a:pPr marL="32512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6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6B7E1-FE46-4A29-B845-D85BA82B39FC}"/>
              </a:ext>
            </a:extLst>
          </p:cNvPr>
          <p:cNvSpPr txBox="1">
            <a:spLocks/>
          </p:cNvSpPr>
          <p:nvPr/>
        </p:nvSpPr>
        <p:spPr bwMode="auto">
          <a:xfrm>
            <a:off x="2590799" y="141733"/>
            <a:ext cx="6356179" cy="79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 marL="39686">
              <a:spcBef>
                <a:spcPts val="6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latin typeface="Century Gothic"/>
              </a:rPr>
              <a:t>LF - Remap Improvements</a:t>
            </a:r>
            <a:endParaRPr lang="en-US" sz="1400" b="1" kern="0" dirty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6">
              <a:spcBef>
                <a:spcPts val="600"/>
              </a:spcBef>
              <a:defRPr/>
            </a:pPr>
            <a:endParaRPr lang="en-US" sz="1400" b="1" kern="0" dirty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49682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49682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496828" lvl="1">
              <a:spcBef>
                <a:spcPts val="600"/>
              </a:spcBef>
              <a:spcAft>
                <a:spcPts val="600"/>
              </a:spcAft>
              <a:defRPr/>
            </a:pPr>
            <a:endParaRPr lang="en-US" sz="1600" b="1" kern="0" dirty="0">
              <a:latin typeface="Arial" pitchFamily="34" charset="0"/>
              <a:cs typeface="Arial" pitchFamily="34" charset="0"/>
              <a:sym typeface="Arial Bold" charset="0"/>
            </a:endParaRPr>
          </a:p>
          <a:p>
            <a:pPr marL="39686">
              <a:spcBef>
                <a:spcPts val="600"/>
              </a:spcBef>
              <a:defRPr/>
            </a:pPr>
            <a:r>
              <a:rPr lang="en-US" sz="1600" b="1" kern="0" dirty="0">
                <a:latin typeface="Arial" pitchFamily="34" charset="0"/>
                <a:cs typeface="Arial" pitchFamily="34" charset="0"/>
                <a:sym typeface="Arial Bold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E480E1-FD02-4EB4-84A0-372159993251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420032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/>
          <p:cNvSpPr txBox="1"/>
          <p:nvPr/>
        </p:nvSpPr>
        <p:spPr>
          <a:xfrm>
            <a:off x="1828800" y="75309"/>
            <a:ext cx="73886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Data processing (ground plot data with remote sensing data). </a:t>
            </a:r>
          </a:p>
          <a:p>
            <a:pPr algn="ctr"/>
            <a:r>
              <a:rPr lang="en-US" sz="1600" i="1" dirty="0"/>
              <a:t>Production Flow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01D591-DFB6-473C-BAE2-C33A45602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306"/>
            <a:ext cx="9144000" cy="54182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9767F7-88D0-4ECF-84AB-349ECD929424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82497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310B-392D-4D55-8035-95E2C8A6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F157-7E24-449B-8B47-1E9E0BA62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38DE3-D904-42FD-97EC-ECC45BC55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17638-0709-47A4-B551-952D6534C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3150168"/>
            <a:ext cx="4886325" cy="3707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48E9D-90B3-42CB-ADFB-78D520AF7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300" y="3163937"/>
            <a:ext cx="4165700" cy="3707831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586EB-2EC2-4568-BCCA-0F0300488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50304"/>
            <a:ext cx="3045352" cy="20998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9F9F04-9194-4E9E-9E34-6842576CB77F}"/>
              </a:ext>
            </a:extLst>
          </p:cNvPr>
          <p:cNvSpPr/>
          <p:nvPr/>
        </p:nvSpPr>
        <p:spPr>
          <a:xfrm rot="19303236">
            <a:off x="-129229" y="1838624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363837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C041-8F41-44E8-9BFD-5C5769584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12727"/>
            <a:ext cx="6722645" cy="625474"/>
          </a:xfrm>
        </p:spPr>
        <p:txBody>
          <a:bodyPr/>
          <a:lstStyle/>
          <a:p>
            <a:r>
              <a:rPr lang="en-US" dirty="0"/>
              <a:t>LANDFIRE Reference Database (LFRDB)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A2A6-4E1A-4F53-BCA2-78909BA2C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4A1B6-5462-4405-B1B7-84A9C5AE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1"/>
            <a:ext cx="9144000" cy="548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44B2D0-2B2A-4C38-8E36-5473760117DB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35666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09D7-C7BF-42F1-B590-C1D5DF52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793" y="247232"/>
            <a:ext cx="7677509" cy="85407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LF Reference Database (LFRDB) – </a:t>
            </a:r>
            <a:br>
              <a:rPr lang="en-US" b="1" dirty="0"/>
            </a:br>
            <a:r>
              <a:rPr lang="en-US" b="1" dirty="0"/>
              <a:t>Data Contributions </a:t>
            </a:r>
            <a:br>
              <a:rPr lang="en-US" b="1" dirty="0"/>
            </a:br>
            <a:r>
              <a:rPr lang="en-US" dirty="0"/>
              <a:t>(775 Sources; Over 1 Million Plots)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3B84B-E287-4620-9068-104F83D0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0816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6C2E2-553B-484C-8AF9-30AC44C01157}"/>
              </a:ext>
            </a:extLst>
          </p:cNvPr>
          <p:cNvSpPr/>
          <p:nvPr/>
        </p:nvSpPr>
        <p:spPr>
          <a:xfrm rot="19303236">
            <a:off x="-129228" y="411120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23721848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4.8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4.8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4.8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4.8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4.8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D30C274236DD469C5B905BA4C3DC65" ma:contentTypeVersion="8" ma:contentTypeDescription="Create a new document." ma:contentTypeScope="" ma:versionID="97b4d0af3aa6e831e4627167f9cb40b8">
  <xsd:schema xmlns:xsd="http://www.w3.org/2001/XMLSchema" xmlns:xs="http://www.w3.org/2001/XMLSchema" xmlns:p="http://schemas.microsoft.com/office/2006/metadata/properties" xmlns:ns2="3868e4b7-7ae7-481e-9075-920f2c227f87" xmlns:ns3="c28e642a-f83f-4d0c-afd6-75277fd0a7c6" targetNamespace="http://schemas.microsoft.com/office/2006/metadata/properties" ma:root="true" ma:fieldsID="6df8499ef7a31a3549749ddd8df023f5" ns2:_="" ns3:_="">
    <xsd:import namespace="3868e4b7-7ae7-481e-9075-920f2c227f87"/>
    <xsd:import namespace="c28e642a-f83f-4d0c-afd6-75277fd0a7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8e4b7-7ae7-481e-9075-920f2c227f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e642a-f83f-4d0c-afd6-75277fd0a7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EF704E-AD87-48D3-AE66-F718DBD53DD0}">
  <ds:schemaRefs>
    <ds:schemaRef ds:uri="http://schemas.microsoft.com/office/2006/documentManagement/types"/>
    <ds:schemaRef ds:uri="c28e642a-f83f-4d0c-afd6-75277fd0a7c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3868e4b7-7ae7-481e-9075-920f2c227f87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6E4915-1FEC-46A5-84D8-9FE43F8000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68e4b7-7ae7-481e-9075-920f2c227f87"/>
    <ds:schemaRef ds:uri="c28e642a-f83f-4d0c-afd6-75277fd0a7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215D95-1556-4401-8F47-C547848CAE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45154</TotalTime>
  <Words>2227</Words>
  <Application>Microsoft Office PowerPoint</Application>
  <PresentationFormat>On-screen Show (4:3)</PresentationFormat>
  <Paragraphs>382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-apple-system</vt:lpstr>
      <vt:lpstr>Arial</vt:lpstr>
      <vt:lpstr>Arial,Sans-Serif</vt:lpstr>
      <vt:lpstr>Calibri</vt:lpstr>
      <vt:lpstr>Calibri Light</vt:lpstr>
      <vt:lpstr>Century Gothic</vt:lpstr>
      <vt:lpstr>Times New Roman</vt:lpstr>
      <vt:lpstr>Tw Cen MT</vt:lpstr>
      <vt:lpstr>Wingdings</vt:lpstr>
      <vt:lpstr>Office Theme</vt:lpstr>
      <vt:lpstr>PowerPoint Presentation</vt:lpstr>
      <vt:lpstr>Products (Spatial and Non-spatial)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LANDFIRE Reference Database (LFRDB)</vt:lpstr>
      <vt:lpstr>LF Reference Database (LFRDB) –  Data Contributions  (775 Sources; Over 1 Million Plots)</vt:lpstr>
      <vt:lpstr>   LFRDB Plot Distribution (National to ReMap)</vt:lpstr>
      <vt:lpstr>LFRDB Plot Numbers (National to ReMap by GeoArea)</vt:lpstr>
      <vt:lpstr>LF – Auto Keys (NatureServe – Regions)</vt:lpstr>
      <vt:lpstr>LF – Disturbance Production Flow</vt:lpstr>
      <vt:lpstr>PowerPoint Presentation</vt:lpstr>
      <vt:lpstr>PowerPoint Presentation</vt:lpstr>
      <vt:lpstr>Mapping Methods Existing Vegetation Cover (EVC) and Existing Vegetation Height (EVH)</vt:lpstr>
      <vt:lpstr>LF –2014 Existing Vegetation Cover (EVC) by map zone</vt:lpstr>
      <vt:lpstr>LF 2016 Remap - EVC</vt:lpstr>
      <vt:lpstr>LF – Fuel Production Flow</vt:lpstr>
      <vt:lpstr>Compare Existing Vegetation and Fuel Vegetation</vt:lpstr>
      <vt:lpstr>Compare Existing Vegetation and Fuel Vegetation</vt:lpstr>
      <vt:lpstr>Ranch Fire – CA. </vt:lpstr>
      <vt:lpstr>PowerPoint Presentation</vt:lpstr>
      <vt:lpstr>PowerPoint Presentation</vt:lpstr>
      <vt:lpstr>Risk Assessments . . . .</vt:lpstr>
      <vt:lpstr>Data Use Examples – Wildfire Hazard Potential </vt:lpstr>
      <vt:lpstr>Data Use Examples – Decision Support</vt:lpstr>
      <vt:lpstr>PowerPoint Presentation</vt:lpstr>
      <vt:lpstr>Model fire behavior across large landscapes: Landscape Fire Behavior at the pixel level (FLAMMAP) </vt:lpstr>
      <vt:lpstr>Model fire behavior across large landscapes: Landscape Burn Probability (FLAMMAP) </vt:lpstr>
      <vt:lpstr>Integrated Hazard - Comparison</vt:lpstr>
      <vt:lpstr>Performance Measures </vt:lpstr>
      <vt:lpstr>PowerPoint Presentation</vt:lpstr>
      <vt:lpstr>DOI Fire Budget - Greenbook</vt:lpstr>
      <vt:lpstr>Budget History</vt:lpstr>
      <vt:lpstr>DOI Fire Budget - Greenbook</vt:lpstr>
      <vt:lpstr>Preparedness Allocations by Bureau</vt:lpstr>
      <vt:lpstr>Fuels Allocations by Bureau</vt:lpstr>
      <vt:lpstr>Forest Service Fuels Allocation</vt:lpstr>
      <vt:lpstr>How Does LF influence Budget?</vt:lpstr>
      <vt:lpstr>FS Hazardous Fuels Allocation</vt:lpstr>
      <vt:lpstr>Wildfire Risk to Communities</vt:lpstr>
      <vt:lpstr>   LANDFIRE Annual Disturbance Mapping  Annual Update Planning - Example  </vt:lpstr>
      <vt:lpstr>LANDFIRE Webinar</vt:lpstr>
      <vt:lpstr>PowerPoint Presentation</vt:lpstr>
    </vt:vector>
  </TitlesOfParts>
  <Company>The Nature Conservancy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LANDFIRE</dc:title>
  <dc:creator>Henry Bastian</dc:creator>
  <cp:lastModifiedBy>Bastian, Henry V</cp:lastModifiedBy>
  <cp:revision>1079</cp:revision>
  <dcterms:created xsi:type="dcterms:W3CDTF">2012-01-26T21:58:41Z</dcterms:created>
  <dcterms:modified xsi:type="dcterms:W3CDTF">2020-09-18T23:04:14Z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0x0101007AD30C274236DD469C5B905BA4C3DC65</vt:lpwstr>
  </property>
</Properties>
</file>